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3" r:id="rId1"/>
  </p:sldMasterIdLst>
  <p:sldIdLst>
    <p:sldId id="4109" r:id="rId2"/>
    <p:sldId id="3340" r:id="rId3"/>
    <p:sldId id="4116" r:id="rId4"/>
    <p:sldId id="4120" r:id="rId5"/>
    <p:sldId id="4121" r:id="rId6"/>
    <p:sldId id="4118" r:id="rId7"/>
    <p:sldId id="4113" r:id="rId8"/>
    <p:sldId id="4114" r:id="rId9"/>
    <p:sldId id="4110" r:id="rId10"/>
    <p:sldId id="4124" r:id="rId11"/>
    <p:sldId id="4122" r:id="rId12"/>
    <p:sldId id="4123" r:id="rId13"/>
    <p:sldId id="4125" r:id="rId14"/>
    <p:sldId id="4098" r:id="rId15"/>
    <p:sldId id="4115"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8"/>
    <p:restoredTop sz="95794"/>
  </p:normalViewPr>
  <p:slideViewPr>
    <p:cSldViewPr snapToGrid="0" snapToObjects="1">
      <p:cViewPr varScale="1">
        <p:scale>
          <a:sx n="99" d="100"/>
          <a:sy n="99" d="100"/>
        </p:scale>
        <p:origin x="192" y="6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GB"/>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AE605AD5-66DF-BB48-9589-DB571D70234F}" type="datetimeFigureOut">
              <a:rPr lang="en-US" smtClean="0"/>
              <a:t>6/28/22</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30442192-A676-0241-B888-063EA5C09C6A}" type="slidenum">
              <a:rPr lang="en-US" smtClean="0"/>
              <a:t>‹#›</a:t>
            </a:fld>
            <a:endParaRPr lang="en-US"/>
          </a:p>
        </p:txBody>
      </p:sp>
    </p:spTree>
    <p:extLst>
      <p:ext uri="{BB962C8B-B14F-4D97-AF65-F5344CB8AC3E}">
        <p14:creationId xmlns:p14="http://schemas.microsoft.com/office/powerpoint/2010/main" val="4274878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E605AD5-66DF-BB48-9589-DB571D70234F}" type="datetimeFigureOut">
              <a:rPr lang="en-US" smtClean="0"/>
              <a:t>6/28/22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442192-A676-0241-B888-063EA5C09C6A}" type="slidenum">
              <a:rPr lang="en-US" smtClean="0"/>
              <a:t>‹#›</a:t>
            </a:fld>
            <a:endParaRPr lang="en-US"/>
          </a:p>
        </p:txBody>
      </p:sp>
    </p:spTree>
    <p:extLst>
      <p:ext uri="{BB962C8B-B14F-4D97-AF65-F5344CB8AC3E}">
        <p14:creationId xmlns:p14="http://schemas.microsoft.com/office/powerpoint/2010/main" val="272431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AE605AD5-66DF-BB48-9589-DB571D70234F}" type="datetimeFigureOut">
              <a:rPr lang="en-US" smtClean="0"/>
              <a:t>6/28/22</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30442192-A676-0241-B888-063EA5C09C6A}" type="slidenum">
              <a:rPr lang="en-US" smtClean="0"/>
              <a:t>‹#›</a:t>
            </a:fld>
            <a:endParaRPr lang="en-US"/>
          </a:p>
        </p:txBody>
      </p:sp>
    </p:spTree>
    <p:extLst>
      <p:ext uri="{BB962C8B-B14F-4D97-AF65-F5344CB8AC3E}">
        <p14:creationId xmlns:p14="http://schemas.microsoft.com/office/powerpoint/2010/main" val="555727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roblem 06">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352F0C8-485A-FF4B-A4C6-67F6F149976C}"/>
              </a:ext>
            </a:extLst>
          </p:cNvPr>
          <p:cNvSpPr>
            <a:spLocks noGrp="1"/>
          </p:cNvSpPr>
          <p:nvPr>
            <p:ph type="pic" sz="quarter" idx="10"/>
          </p:nvPr>
        </p:nvSpPr>
        <p:spPr>
          <a:xfrm>
            <a:off x="0" y="3429000"/>
            <a:ext cx="12192000" cy="3429000"/>
          </a:xfrm>
          <a:prstGeom prst="rect">
            <a:avLst/>
          </a:prstGeom>
          <a:solidFill>
            <a:schemeClr val="bg1">
              <a:lumMod val="95000"/>
            </a:schemeClr>
          </a:solidFill>
        </p:spPr>
        <p:txBody>
          <a:bodyPr wrap="square" anchor="ctr">
            <a:noAutofit/>
          </a:bodyPr>
          <a:lstStyle>
            <a:lvl1pPr marL="0" indent="0" algn="ctr">
              <a:buNone/>
              <a:defRPr/>
            </a:lvl1pPr>
          </a:lstStyle>
          <a:p>
            <a:endParaRPr lang="en-US"/>
          </a:p>
        </p:txBody>
      </p:sp>
    </p:spTree>
    <p:extLst>
      <p:ext uri="{BB962C8B-B14F-4D97-AF65-F5344CB8AC3E}">
        <p14:creationId xmlns:p14="http://schemas.microsoft.com/office/powerpoint/2010/main" val="13965737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885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GB"/>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E605AD5-66DF-BB48-9589-DB571D70234F}" type="datetimeFigureOut">
              <a:rPr lang="en-US" smtClean="0"/>
              <a:t>6/28/22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30442192-A676-0241-B888-063EA5C09C6A}" type="slidenum">
              <a:rPr lang="en-US" smtClean="0"/>
              <a:t>‹#›</a:t>
            </a:fld>
            <a:endParaRPr lang="en-US"/>
          </a:p>
        </p:txBody>
      </p:sp>
    </p:spTree>
    <p:extLst>
      <p:ext uri="{BB962C8B-B14F-4D97-AF65-F5344CB8AC3E}">
        <p14:creationId xmlns:p14="http://schemas.microsoft.com/office/powerpoint/2010/main" val="59176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GB"/>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AE605AD5-66DF-BB48-9589-DB571D70234F}" type="datetimeFigureOut">
              <a:rPr lang="en-US" smtClean="0"/>
              <a:t>6/28/22</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30442192-A676-0241-B888-063EA5C09C6A}" type="slidenum">
              <a:rPr lang="en-US" smtClean="0"/>
              <a:t>‹#›</a:t>
            </a:fld>
            <a:endParaRPr lang="en-US"/>
          </a:p>
        </p:txBody>
      </p:sp>
    </p:spTree>
    <p:extLst>
      <p:ext uri="{BB962C8B-B14F-4D97-AF65-F5344CB8AC3E}">
        <p14:creationId xmlns:p14="http://schemas.microsoft.com/office/powerpoint/2010/main" val="1662741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GB"/>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AE605AD5-66DF-BB48-9589-DB571D70234F}" type="datetimeFigureOut">
              <a:rPr lang="en-US" smtClean="0"/>
              <a:t>6/28/22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442192-A676-0241-B888-063EA5C09C6A}" type="slidenum">
              <a:rPr lang="en-US" smtClean="0"/>
              <a:t>‹#›</a:t>
            </a:fld>
            <a:endParaRPr lang="en-US"/>
          </a:p>
        </p:txBody>
      </p:sp>
    </p:spTree>
    <p:extLst>
      <p:ext uri="{BB962C8B-B14F-4D97-AF65-F5344CB8AC3E}">
        <p14:creationId xmlns:p14="http://schemas.microsoft.com/office/powerpoint/2010/main" val="2892069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GB"/>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AE605AD5-66DF-BB48-9589-DB571D70234F}" type="datetimeFigureOut">
              <a:rPr lang="en-US" smtClean="0"/>
              <a:t>6/28/22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442192-A676-0241-B888-063EA5C09C6A}" type="slidenum">
              <a:rPr lang="en-US" smtClean="0"/>
              <a:t>‹#›</a:t>
            </a:fld>
            <a:endParaRPr lang="en-US"/>
          </a:p>
        </p:txBody>
      </p:sp>
    </p:spTree>
    <p:extLst>
      <p:ext uri="{BB962C8B-B14F-4D97-AF65-F5344CB8AC3E}">
        <p14:creationId xmlns:p14="http://schemas.microsoft.com/office/powerpoint/2010/main" val="1737950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E605AD5-66DF-BB48-9589-DB571D70234F}" type="datetimeFigureOut">
              <a:rPr lang="en-US" smtClean="0"/>
              <a:t>6/28/22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442192-A676-0241-B888-063EA5C09C6A}" type="slidenum">
              <a:rPr lang="en-US" smtClean="0"/>
              <a:t>‹#›</a:t>
            </a:fld>
            <a:endParaRPr lang="en-US"/>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GB"/>
              <a:t>Click to edit Master title style</a:t>
            </a:r>
            <a:endParaRPr lang="en-US" dirty="0"/>
          </a:p>
        </p:txBody>
      </p:sp>
    </p:spTree>
    <p:extLst>
      <p:ext uri="{BB962C8B-B14F-4D97-AF65-F5344CB8AC3E}">
        <p14:creationId xmlns:p14="http://schemas.microsoft.com/office/powerpoint/2010/main" val="41895814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605AD5-66DF-BB48-9589-DB571D70234F}" type="datetimeFigureOut">
              <a:rPr lang="en-US" smtClean="0"/>
              <a:t>6/28/22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442192-A676-0241-B888-063EA5C09C6A}" type="slidenum">
              <a:rPr lang="en-US" smtClean="0"/>
              <a:t>‹#›</a:t>
            </a:fld>
            <a:endParaRPr lang="en-US"/>
          </a:p>
        </p:txBody>
      </p:sp>
    </p:spTree>
    <p:extLst>
      <p:ext uri="{BB962C8B-B14F-4D97-AF65-F5344CB8AC3E}">
        <p14:creationId xmlns:p14="http://schemas.microsoft.com/office/powerpoint/2010/main" val="1282985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GB"/>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AE605AD5-66DF-BB48-9589-DB571D70234F}" type="datetimeFigureOut">
              <a:rPr lang="en-US" smtClean="0"/>
              <a:t>6/28/22</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30442192-A676-0241-B888-063EA5C09C6A}" type="slidenum">
              <a:rPr lang="en-US" smtClean="0"/>
              <a:t>‹#›</a:t>
            </a:fld>
            <a:endParaRPr lang="en-US"/>
          </a:p>
        </p:txBody>
      </p:sp>
    </p:spTree>
    <p:extLst>
      <p:ext uri="{BB962C8B-B14F-4D97-AF65-F5344CB8AC3E}">
        <p14:creationId xmlns:p14="http://schemas.microsoft.com/office/powerpoint/2010/main" val="803319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GB"/>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AE605AD5-66DF-BB48-9589-DB571D70234F}" type="datetimeFigureOut">
              <a:rPr lang="en-US" smtClean="0"/>
              <a:t>6/28/22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442192-A676-0241-B888-063EA5C09C6A}" type="slidenum">
              <a:rPr lang="en-US" smtClean="0"/>
              <a:t>‹#›</a:t>
            </a:fld>
            <a:endParaRPr lang="en-US"/>
          </a:p>
        </p:txBody>
      </p:sp>
    </p:spTree>
    <p:extLst>
      <p:ext uri="{BB962C8B-B14F-4D97-AF65-F5344CB8AC3E}">
        <p14:creationId xmlns:p14="http://schemas.microsoft.com/office/powerpoint/2010/main" val="4062703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GB"/>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AE605AD5-66DF-BB48-9589-DB571D70234F}" type="datetimeFigureOut">
              <a:rPr lang="en-US" smtClean="0"/>
              <a:t>6/28/22</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30442192-A676-0241-B888-063EA5C09C6A}" type="slidenum">
              <a:rPr lang="en-US" smtClean="0"/>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625839648"/>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0FE9A2-6825-9B4C-AE0D-BD68ED55FA05}"/>
              </a:ext>
            </a:extLst>
          </p:cNvPr>
          <p:cNvSpPr/>
          <p:nvPr/>
        </p:nvSpPr>
        <p:spPr>
          <a:xfrm>
            <a:off x="1587" y="5167085"/>
            <a:ext cx="12188825" cy="23512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itchFamily="2" charset="77"/>
            </a:endParaRPr>
          </a:p>
        </p:txBody>
      </p:sp>
      <p:sp>
        <p:nvSpPr>
          <p:cNvPr id="10" name="TextBox 9">
            <a:extLst>
              <a:ext uri="{FF2B5EF4-FFF2-40B4-BE49-F238E27FC236}">
                <a16:creationId xmlns:a16="http://schemas.microsoft.com/office/drawing/2014/main" id="{3963DE33-62AC-334C-88CB-E03CB8A6A6ED}"/>
              </a:ext>
            </a:extLst>
          </p:cNvPr>
          <p:cNvSpPr txBox="1"/>
          <p:nvPr/>
        </p:nvSpPr>
        <p:spPr>
          <a:xfrm>
            <a:off x="475764" y="645097"/>
            <a:ext cx="7176439" cy="4478149"/>
          </a:xfrm>
          <a:prstGeom prst="rect">
            <a:avLst/>
          </a:prstGeom>
          <a:noFill/>
        </p:spPr>
        <p:txBody>
          <a:bodyPr wrap="square" rtlCol="0" anchor="b">
            <a:spAutoFit/>
          </a:bodyPr>
          <a:lstStyle/>
          <a:p>
            <a:r>
              <a:rPr lang="en-US" sz="5700" b="1" spc="-145" dirty="0">
                <a:solidFill>
                  <a:schemeClr val="tx2"/>
                </a:solidFill>
                <a:latin typeface="Poppins" pitchFamily="2" charset="77"/>
                <a:cs typeface="Poppins" pitchFamily="2" charset="77"/>
              </a:rPr>
              <a:t>The era of corruption and unexpected wealth in the state of Kuwait </a:t>
            </a:r>
          </a:p>
        </p:txBody>
      </p:sp>
      <p:sp>
        <p:nvSpPr>
          <p:cNvPr id="15" name="Rectangle 14">
            <a:extLst>
              <a:ext uri="{FF2B5EF4-FFF2-40B4-BE49-F238E27FC236}">
                <a16:creationId xmlns:a16="http://schemas.microsoft.com/office/drawing/2014/main" id="{F238AAA6-C27A-8D47-B802-C5398FB51D47}"/>
              </a:ext>
            </a:extLst>
          </p:cNvPr>
          <p:cNvSpPr/>
          <p:nvPr/>
        </p:nvSpPr>
        <p:spPr>
          <a:xfrm>
            <a:off x="3175" y="5167085"/>
            <a:ext cx="12188825" cy="2351295"/>
          </a:xfrm>
          <a:prstGeom prst="rect">
            <a:avLst/>
          </a:prstGeom>
          <a:gradFill>
            <a:gsLst>
              <a:gs pos="3000">
                <a:schemeClr val="accent1">
                  <a:alpha val="90000"/>
                </a:schemeClr>
              </a:gs>
              <a:gs pos="93000">
                <a:schemeClr val="accent1">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l" defTabSz="457200" rtl="0" eaLnBrk="1" latinLnBrk="0" hangingPunct="1"/>
            <a:endParaRPr lang="en-US" sz="900" dirty="0">
              <a:latin typeface="Poppins" pitchFamily="2" charset="77"/>
            </a:endParaRPr>
          </a:p>
        </p:txBody>
      </p:sp>
      <p:sp>
        <p:nvSpPr>
          <p:cNvPr id="4" name="TextBox 3">
            <a:extLst>
              <a:ext uri="{FF2B5EF4-FFF2-40B4-BE49-F238E27FC236}">
                <a16:creationId xmlns:a16="http://schemas.microsoft.com/office/drawing/2014/main" id="{24CE93CB-62F7-7258-C299-07DDB00CE677}"/>
              </a:ext>
            </a:extLst>
          </p:cNvPr>
          <p:cNvSpPr txBox="1"/>
          <p:nvPr/>
        </p:nvSpPr>
        <p:spPr>
          <a:xfrm>
            <a:off x="8397842" y="5248634"/>
            <a:ext cx="3794158" cy="523220"/>
          </a:xfrm>
          <a:prstGeom prst="rect">
            <a:avLst/>
          </a:prstGeom>
          <a:noFill/>
        </p:spPr>
        <p:txBody>
          <a:bodyPr wrap="square" rtlCol="0">
            <a:spAutoFit/>
          </a:bodyPr>
          <a:lstStyle/>
          <a:p>
            <a:r>
              <a:rPr lang="en-US" sz="2800" b="1" dirty="0">
                <a:solidFill>
                  <a:srgbClr val="002060"/>
                </a:solidFill>
              </a:rPr>
              <a:t>Aminah Al Wehaib</a:t>
            </a:r>
          </a:p>
        </p:txBody>
      </p:sp>
    </p:spTree>
    <p:extLst>
      <p:ext uri="{BB962C8B-B14F-4D97-AF65-F5344CB8AC3E}">
        <p14:creationId xmlns:p14="http://schemas.microsoft.com/office/powerpoint/2010/main" val="2771299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89879" y="310818"/>
            <a:ext cx="11306008" cy="1279044"/>
          </a:xfrm>
        </p:spPr>
        <p:txBody>
          <a:bodyPr vert="horz" lIns="91440" tIns="45720" rIns="91440" bIns="45720" rtlCol="0" anchor="b">
            <a:noAutofit/>
          </a:bodyPr>
          <a:lstStyle/>
          <a:p>
            <a:pPr algn="ctr"/>
            <a:r>
              <a:rPr lang="en-US" sz="4800" dirty="0"/>
              <a:t>CRIMINAL </a:t>
            </a:r>
            <a:r>
              <a:rPr lang="en-US" sz="4800" dirty="0">
                <a:solidFill>
                  <a:srgbClr val="FF0000"/>
                </a:solidFill>
              </a:rPr>
              <a:t>VS</a:t>
            </a:r>
            <a:r>
              <a:rPr lang="en-US" sz="4800" dirty="0"/>
              <a:t> CIVIL</a:t>
            </a:r>
          </a:p>
        </p:txBody>
      </p:sp>
      <p:sp>
        <p:nvSpPr>
          <p:cNvPr id="5" name="Oval 4">
            <a:extLst>
              <a:ext uri="{FF2B5EF4-FFF2-40B4-BE49-F238E27FC236}">
                <a16:creationId xmlns:a16="http://schemas.microsoft.com/office/drawing/2014/main" id="{9177514A-A970-32C9-56A7-7865F5B0B825}"/>
              </a:ext>
            </a:extLst>
          </p:cNvPr>
          <p:cNvSpPr/>
          <p:nvPr/>
        </p:nvSpPr>
        <p:spPr>
          <a:xfrm>
            <a:off x="1447083" y="2411105"/>
            <a:ext cx="2259724" cy="20357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CRIMINAL ACTION</a:t>
            </a:r>
          </a:p>
        </p:txBody>
      </p:sp>
      <p:sp>
        <p:nvSpPr>
          <p:cNvPr id="11" name="Oval 10">
            <a:extLst>
              <a:ext uri="{FF2B5EF4-FFF2-40B4-BE49-F238E27FC236}">
                <a16:creationId xmlns:a16="http://schemas.microsoft.com/office/drawing/2014/main" id="{0872FDFB-5F7B-3202-5693-77A45AC136B1}"/>
              </a:ext>
            </a:extLst>
          </p:cNvPr>
          <p:cNvSpPr/>
          <p:nvPr/>
        </p:nvSpPr>
        <p:spPr>
          <a:xfrm>
            <a:off x="7577006" y="2411105"/>
            <a:ext cx="2259724" cy="20357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CIVIL ACTION</a:t>
            </a:r>
          </a:p>
        </p:txBody>
      </p:sp>
      <p:cxnSp>
        <p:nvCxnSpPr>
          <p:cNvPr id="13" name="Straight Connector 12">
            <a:extLst>
              <a:ext uri="{FF2B5EF4-FFF2-40B4-BE49-F238E27FC236}">
                <a16:creationId xmlns:a16="http://schemas.microsoft.com/office/drawing/2014/main" id="{0C34701E-FECE-8A40-68ED-59516A796C0F}"/>
              </a:ext>
            </a:extLst>
          </p:cNvPr>
          <p:cNvCxnSpPr>
            <a:stCxn id="5" idx="3"/>
          </p:cNvCxnSpPr>
          <p:nvPr/>
        </p:nvCxnSpPr>
        <p:spPr>
          <a:xfrm flipH="1">
            <a:off x="1260764" y="4148760"/>
            <a:ext cx="517248" cy="611408"/>
          </a:xfrm>
          <a:prstGeom prst="line">
            <a:avLst/>
          </a:prstGeom>
        </p:spPr>
        <p:style>
          <a:lnRef idx="3">
            <a:schemeClr val="dk1"/>
          </a:lnRef>
          <a:fillRef idx="0">
            <a:schemeClr val="dk1"/>
          </a:fillRef>
          <a:effectRef idx="2">
            <a:schemeClr val="dk1"/>
          </a:effectRef>
          <a:fontRef idx="minor">
            <a:schemeClr val="tx1"/>
          </a:fontRef>
        </p:style>
      </p:cxnSp>
      <p:cxnSp>
        <p:nvCxnSpPr>
          <p:cNvPr id="17" name="Straight Connector 16">
            <a:extLst>
              <a:ext uri="{FF2B5EF4-FFF2-40B4-BE49-F238E27FC236}">
                <a16:creationId xmlns:a16="http://schemas.microsoft.com/office/drawing/2014/main" id="{D5E4C6FD-8D12-DEA0-068D-56E589424F62}"/>
              </a:ext>
            </a:extLst>
          </p:cNvPr>
          <p:cNvCxnSpPr>
            <a:cxnSpLocks/>
            <a:stCxn id="5" idx="5"/>
          </p:cNvCxnSpPr>
          <p:nvPr/>
        </p:nvCxnSpPr>
        <p:spPr>
          <a:xfrm>
            <a:off x="3375878" y="4148760"/>
            <a:ext cx="517248" cy="728040"/>
          </a:xfrm>
          <a:prstGeom prst="line">
            <a:avLst/>
          </a:prstGeom>
        </p:spPr>
        <p:style>
          <a:lnRef idx="3">
            <a:schemeClr val="dk1"/>
          </a:lnRef>
          <a:fillRef idx="0">
            <a:schemeClr val="dk1"/>
          </a:fillRef>
          <a:effectRef idx="2">
            <a:schemeClr val="dk1"/>
          </a:effectRef>
          <a:fontRef idx="minor">
            <a:schemeClr val="tx1"/>
          </a:fontRef>
        </p:style>
      </p:cxnSp>
      <p:cxnSp>
        <p:nvCxnSpPr>
          <p:cNvPr id="21" name="Straight Connector 20">
            <a:extLst>
              <a:ext uri="{FF2B5EF4-FFF2-40B4-BE49-F238E27FC236}">
                <a16:creationId xmlns:a16="http://schemas.microsoft.com/office/drawing/2014/main" id="{63B54357-6507-7AA4-37F4-F7F04315333B}"/>
              </a:ext>
            </a:extLst>
          </p:cNvPr>
          <p:cNvCxnSpPr/>
          <p:nvPr/>
        </p:nvCxnSpPr>
        <p:spPr>
          <a:xfrm flipH="1">
            <a:off x="7404540" y="4181437"/>
            <a:ext cx="517248" cy="611408"/>
          </a:xfrm>
          <a:prstGeom prst="line">
            <a:avLst/>
          </a:prstGeom>
        </p:spPr>
        <p:style>
          <a:lnRef idx="3">
            <a:schemeClr val="dk1"/>
          </a:lnRef>
          <a:fillRef idx="0">
            <a:schemeClr val="dk1"/>
          </a:fillRef>
          <a:effectRef idx="2">
            <a:schemeClr val="dk1"/>
          </a:effectRef>
          <a:fontRef idx="minor">
            <a:schemeClr val="tx1"/>
          </a:fontRef>
        </p:style>
      </p:cxnSp>
      <p:cxnSp>
        <p:nvCxnSpPr>
          <p:cNvPr id="24" name="Straight Connector 23">
            <a:extLst>
              <a:ext uri="{FF2B5EF4-FFF2-40B4-BE49-F238E27FC236}">
                <a16:creationId xmlns:a16="http://schemas.microsoft.com/office/drawing/2014/main" id="{0204AC2C-8E7F-A0FB-C3B2-E15BBE867139}"/>
              </a:ext>
            </a:extLst>
          </p:cNvPr>
          <p:cNvCxnSpPr>
            <a:cxnSpLocks/>
          </p:cNvCxnSpPr>
          <p:nvPr/>
        </p:nvCxnSpPr>
        <p:spPr>
          <a:xfrm>
            <a:off x="9519654" y="4147912"/>
            <a:ext cx="517248" cy="728889"/>
          </a:xfrm>
          <a:prstGeom prst="line">
            <a:avLst/>
          </a:prstGeom>
        </p:spPr>
        <p:style>
          <a:lnRef idx="3">
            <a:schemeClr val="dk1"/>
          </a:lnRef>
          <a:fillRef idx="0">
            <a:schemeClr val="dk1"/>
          </a:fillRef>
          <a:effectRef idx="2">
            <a:schemeClr val="dk1"/>
          </a:effectRef>
          <a:fontRef idx="minor">
            <a:schemeClr val="tx1"/>
          </a:fontRef>
        </p:style>
      </p:cxnSp>
      <p:sp>
        <p:nvSpPr>
          <p:cNvPr id="19" name="TextBox 18">
            <a:extLst>
              <a:ext uri="{FF2B5EF4-FFF2-40B4-BE49-F238E27FC236}">
                <a16:creationId xmlns:a16="http://schemas.microsoft.com/office/drawing/2014/main" id="{0EC01104-3E6A-98EC-9EA2-2A7C27B3B451}"/>
              </a:ext>
            </a:extLst>
          </p:cNvPr>
          <p:cNvSpPr txBox="1"/>
          <p:nvPr/>
        </p:nvSpPr>
        <p:spPr>
          <a:xfrm>
            <a:off x="412757" y="4828102"/>
            <a:ext cx="1552390" cy="923330"/>
          </a:xfrm>
          <a:prstGeom prst="rect">
            <a:avLst/>
          </a:prstGeom>
          <a:noFill/>
        </p:spPr>
        <p:txBody>
          <a:bodyPr wrap="square" rtlCol="0">
            <a:spAutoFit/>
          </a:bodyPr>
          <a:lstStyle/>
          <a:p>
            <a:pPr lvl="0" algn="ctr"/>
            <a:r>
              <a:rPr lang="en-GB" dirty="0"/>
              <a:t>‘Beyond any doubt ‘</a:t>
            </a:r>
          </a:p>
          <a:p>
            <a:endParaRPr lang="en-US" dirty="0"/>
          </a:p>
        </p:txBody>
      </p:sp>
      <p:sp>
        <p:nvSpPr>
          <p:cNvPr id="28" name="TextBox 27">
            <a:extLst>
              <a:ext uri="{FF2B5EF4-FFF2-40B4-BE49-F238E27FC236}">
                <a16:creationId xmlns:a16="http://schemas.microsoft.com/office/drawing/2014/main" id="{6D17785E-3B63-F80A-1A62-D3C48F38EB1D}"/>
              </a:ext>
            </a:extLst>
          </p:cNvPr>
          <p:cNvSpPr txBox="1"/>
          <p:nvPr/>
        </p:nvSpPr>
        <p:spPr>
          <a:xfrm>
            <a:off x="3349808" y="4876800"/>
            <a:ext cx="1552385" cy="923330"/>
          </a:xfrm>
          <a:prstGeom prst="rect">
            <a:avLst/>
          </a:prstGeom>
          <a:noFill/>
        </p:spPr>
        <p:txBody>
          <a:bodyPr wrap="square" rtlCol="0">
            <a:spAutoFit/>
          </a:bodyPr>
          <a:lstStyle/>
          <a:p>
            <a:pPr lvl="0"/>
            <a:r>
              <a:rPr lang="en-GB" dirty="0"/>
              <a:t>Longer access and procedure</a:t>
            </a:r>
          </a:p>
          <a:p>
            <a:endParaRPr lang="en-US" dirty="0"/>
          </a:p>
        </p:txBody>
      </p:sp>
      <p:sp>
        <p:nvSpPr>
          <p:cNvPr id="25" name="Rectangle 24">
            <a:extLst>
              <a:ext uri="{FF2B5EF4-FFF2-40B4-BE49-F238E27FC236}">
                <a16:creationId xmlns:a16="http://schemas.microsoft.com/office/drawing/2014/main" id="{4577A285-B746-64CD-5CB1-C0CFF79D7E69}"/>
              </a:ext>
            </a:extLst>
          </p:cNvPr>
          <p:cNvSpPr/>
          <p:nvPr/>
        </p:nvSpPr>
        <p:spPr>
          <a:xfrm>
            <a:off x="6082841" y="4828102"/>
            <a:ext cx="1981549" cy="923330"/>
          </a:xfrm>
          <a:prstGeom prst="rect">
            <a:avLst/>
          </a:prstGeom>
        </p:spPr>
        <p:txBody>
          <a:bodyPr wrap="square">
            <a:spAutoFit/>
          </a:bodyPr>
          <a:lstStyle/>
          <a:p>
            <a:pPr lvl="0" algn="ctr"/>
            <a:r>
              <a:rPr lang="en-GB" dirty="0">
                <a:latin typeface="Calibri" panose="020F0502020204030204" pitchFamily="34" charset="0"/>
                <a:ea typeface="Calibri" panose="020F0502020204030204" pitchFamily="34" charset="0"/>
                <a:cs typeface="Calibri" panose="020F0502020204030204" pitchFamily="34" charset="0"/>
              </a:rPr>
              <a:t>Easier access to recover stolen funds</a:t>
            </a:r>
            <a:endParaRPr lang="en-GB" dirty="0">
              <a:latin typeface="Calibri" panose="020F0502020204030204" pitchFamily="34" charset="0"/>
              <a:ea typeface="Calibri" panose="020F0502020204030204" pitchFamily="34" charset="0"/>
              <a:cs typeface="Arial" panose="020B0604020202020204" pitchFamily="34" charset="0"/>
            </a:endParaRPr>
          </a:p>
        </p:txBody>
      </p:sp>
      <p:sp>
        <p:nvSpPr>
          <p:cNvPr id="29" name="Rectangle 28">
            <a:extLst>
              <a:ext uri="{FF2B5EF4-FFF2-40B4-BE49-F238E27FC236}">
                <a16:creationId xmlns:a16="http://schemas.microsoft.com/office/drawing/2014/main" id="{CEE03878-6737-8EE2-9200-DC6ADE644261}"/>
              </a:ext>
            </a:extLst>
          </p:cNvPr>
          <p:cNvSpPr/>
          <p:nvPr/>
        </p:nvSpPr>
        <p:spPr>
          <a:xfrm>
            <a:off x="9519654" y="4876800"/>
            <a:ext cx="2413321" cy="923330"/>
          </a:xfrm>
          <a:prstGeom prst="rect">
            <a:avLst/>
          </a:prstGeom>
        </p:spPr>
        <p:txBody>
          <a:bodyPr wrap="square">
            <a:spAutoFit/>
          </a:bodyPr>
          <a:lstStyle/>
          <a:p>
            <a:pPr lvl="0" algn="ctr"/>
            <a:r>
              <a:rPr lang="en-GB" dirty="0">
                <a:latin typeface="Calibri" panose="020F0502020204030204" pitchFamily="34" charset="0"/>
                <a:ea typeface="Calibri" panose="020F0502020204030204" pitchFamily="34" charset="0"/>
                <a:cs typeface="Calibri" panose="020F0502020204030204" pitchFamily="34" charset="0"/>
              </a:rPr>
              <a:t>Recovering stolen assets without criminal action</a:t>
            </a:r>
            <a:endParaRPr lang="en-GB" dirty="0">
              <a:latin typeface="Calibri" panose="020F0502020204030204" pitchFamily="34" charset="0"/>
              <a:ea typeface="Calibri" panose="020F050202020403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40763FC9-35BB-4142-4BF9-84DA5B861F56}"/>
              </a:ext>
            </a:extLst>
          </p:cNvPr>
          <p:cNvCxnSpPr>
            <a:cxnSpLocks/>
          </p:cNvCxnSpPr>
          <p:nvPr/>
        </p:nvCxnSpPr>
        <p:spPr>
          <a:xfrm>
            <a:off x="2560103" y="4454464"/>
            <a:ext cx="0" cy="1022500"/>
          </a:xfrm>
          <a:prstGeom prst="line">
            <a:avLst/>
          </a:prstGeom>
        </p:spPr>
        <p:style>
          <a:lnRef idx="3">
            <a:schemeClr val="dk1"/>
          </a:lnRef>
          <a:fillRef idx="0">
            <a:schemeClr val="dk1"/>
          </a:fillRef>
          <a:effectRef idx="2">
            <a:schemeClr val="dk1"/>
          </a:effectRef>
          <a:fontRef idx="minor">
            <a:schemeClr val="tx1"/>
          </a:fontRef>
        </p:style>
      </p:cxnSp>
      <p:sp>
        <p:nvSpPr>
          <p:cNvPr id="16" name="TextBox 15">
            <a:extLst>
              <a:ext uri="{FF2B5EF4-FFF2-40B4-BE49-F238E27FC236}">
                <a16:creationId xmlns:a16="http://schemas.microsoft.com/office/drawing/2014/main" id="{6863133A-6063-1214-6714-E5240A0B932C}"/>
              </a:ext>
            </a:extLst>
          </p:cNvPr>
          <p:cNvSpPr txBox="1"/>
          <p:nvPr/>
        </p:nvSpPr>
        <p:spPr>
          <a:xfrm>
            <a:off x="1881285" y="5534964"/>
            <a:ext cx="1552385" cy="923330"/>
          </a:xfrm>
          <a:prstGeom prst="rect">
            <a:avLst/>
          </a:prstGeom>
          <a:noFill/>
        </p:spPr>
        <p:txBody>
          <a:bodyPr wrap="square" rtlCol="0">
            <a:spAutoFit/>
          </a:bodyPr>
          <a:lstStyle/>
          <a:p>
            <a:pPr lvl="0"/>
            <a:r>
              <a:rPr lang="en-GB" dirty="0"/>
              <a:t>High standard of proof</a:t>
            </a:r>
          </a:p>
          <a:p>
            <a:endParaRPr lang="en-US" dirty="0"/>
          </a:p>
        </p:txBody>
      </p:sp>
      <p:cxnSp>
        <p:nvCxnSpPr>
          <p:cNvPr id="18" name="Straight Connector 17">
            <a:extLst>
              <a:ext uri="{FF2B5EF4-FFF2-40B4-BE49-F238E27FC236}">
                <a16:creationId xmlns:a16="http://schemas.microsoft.com/office/drawing/2014/main" id="{968DCCC0-3F86-B1F0-B0CD-3A413089B25F}"/>
              </a:ext>
            </a:extLst>
          </p:cNvPr>
          <p:cNvCxnSpPr>
            <a:cxnSpLocks/>
          </p:cNvCxnSpPr>
          <p:nvPr/>
        </p:nvCxnSpPr>
        <p:spPr>
          <a:xfrm>
            <a:off x="8706868" y="4454464"/>
            <a:ext cx="0" cy="1022500"/>
          </a:xfrm>
          <a:prstGeom prst="line">
            <a:avLst/>
          </a:prstGeom>
        </p:spPr>
        <p:style>
          <a:lnRef idx="3">
            <a:schemeClr val="dk1"/>
          </a:lnRef>
          <a:fillRef idx="0">
            <a:schemeClr val="dk1"/>
          </a:fillRef>
          <a:effectRef idx="2">
            <a:schemeClr val="dk1"/>
          </a:effectRef>
          <a:fontRef idx="minor">
            <a:schemeClr val="tx1"/>
          </a:fontRef>
        </p:style>
      </p:cxnSp>
      <p:sp>
        <p:nvSpPr>
          <p:cNvPr id="20" name="TextBox 19">
            <a:extLst>
              <a:ext uri="{FF2B5EF4-FFF2-40B4-BE49-F238E27FC236}">
                <a16:creationId xmlns:a16="http://schemas.microsoft.com/office/drawing/2014/main" id="{2947AE23-3BB7-CAAE-EDD0-E37041014D0A}"/>
              </a:ext>
            </a:extLst>
          </p:cNvPr>
          <p:cNvSpPr txBox="1"/>
          <p:nvPr/>
        </p:nvSpPr>
        <p:spPr>
          <a:xfrm>
            <a:off x="8100982" y="5484533"/>
            <a:ext cx="1735745" cy="923330"/>
          </a:xfrm>
          <a:prstGeom prst="rect">
            <a:avLst/>
          </a:prstGeom>
          <a:noFill/>
        </p:spPr>
        <p:txBody>
          <a:bodyPr wrap="square" rtlCol="0">
            <a:spAutoFit/>
          </a:bodyPr>
          <a:lstStyle/>
          <a:p>
            <a:pPr lvl="0"/>
            <a:r>
              <a:rPr lang="en-GB" dirty="0"/>
              <a:t>Lower standard of proof</a:t>
            </a:r>
          </a:p>
          <a:p>
            <a:endParaRPr lang="en-US" dirty="0"/>
          </a:p>
        </p:txBody>
      </p:sp>
    </p:spTree>
    <p:extLst>
      <p:ext uri="{BB962C8B-B14F-4D97-AF65-F5344CB8AC3E}">
        <p14:creationId xmlns:p14="http://schemas.microsoft.com/office/powerpoint/2010/main" val="1786623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581192" y="803755"/>
            <a:ext cx="11610808" cy="1219777"/>
          </a:xfrm>
        </p:spPr>
        <p:txBody>
          <a:bodyPr vert="horz" lIns="91440" tIns="45720" rIns="91440" bIns="45720" rtlCol="0" anchor="b">
            <a:noAutofit/>
          </a:bodyPr>
          <a:lstStyle/>
          <a:p>
            <a:r>
              <a:rPr lang="en-US" sz="3600" dirty="0"/>
              <a:t>PROSECUTION </a:t>
            </a:r>
            <a:br>
              <a:rPr lang="en-US" sz="3600" dirty="0"/>
            </a:br>
            <a:endParaRPr lang="en-US" sz="3600" dirty="0"/>
          </a:p>
        </p:txBody>
      </p:sp>
      <p:sp>
        <p:nvSpPr>
          <p:cNvPr id="7" name="Content Placeholder 6">
            <a:extLst>
              <a:ext uri="{FF2B5EF4-FFF2-40B4-BE49-F238E27FC236}">
                <a16:creationId xmlns:a16="http://schemas.microsoft.com/office/drawing/2014/main" id="{FB0665B5-99B3-F394-ADDA-3B564E56D073}"/>
              </a:ext>
            </a:extLst>
          </p:cNvPr>
          <p:cNvSpPr>
            <a:spLocks noGrp="1"/>
          </p:cNvSpPr>
          <p:nvPr>
            <p:ph idx="1"/>
          </p:nvPr>
        </p:nvSpPr>
        <p:spPr>
          <a:xfrm>
            <a:off x="381000" y="2585524"/>
            <a:ext cx="11810999" cy="5028614"/>
          </a:xfrm>
        </p:spPr>
        <p:txBody>
          <a:bodyPr vert="horz" lIns="91440" tIns="45720" rIns="91440" bIns="45720" rtlCol="0" anchor="ctr">
            <a:normAutofit/>
          </a:bodyPr>
          <a:lstStyle/>
          <a:p>
            <a:r>
              <a:rPr lang="en-GB" sz="2200" dirty="0">
                <a:solidFill>
                  <a:srgbClr val="0070C0"/>
                </a:solidFill>
              </a:rPr>
              <a:t>limited prosecution for matters such as corruption. </a:t>
            </a:r>
          </a:p>
          <a:p>
            <a:r>
              <a:rPr lang="en-GB" sz="2200" dirty="0"/>
              <a:t>the criminal regime that had been adopted by Kuwait has largely failed to address the issues of concern. </a:t>
            </a:r>
            <a:endParaRPr lang="en-GB" sz="2200" dirty="0">
              <a:solidFill>
                <a:srgbClr val="0070C0"/>
              </a:solidFill>
            </a:endParaRPr>
          </a:p>
          <a:p>
            <a:r>
              <a:rPr lang="en-GB" sz="2200" dirty="0"/>
              <a:t>There is therefore a need for an effective civil regime to deal with such issues. </a:t>
            </a:r>
          </a:p>
          <a:p>
            <a:r>
              <a:rPr lang="en-GB" sz="2200" dirty="0"/>
              <a:t>Kuwaiti legal system does not have provisions for civil forfeiture and unexplained wealth orders </a:t>
            </a:r>
          </a:p>
          <a:p>
            <a:pPr fontAlgn="base"/>
            <a:r>
              <a:rPr lang="en-GB" sz="2200" dirty="0"/>
              <a:t>Unexplained wealth orders were introduced in the UK by section 1 of the Criminal Finances Act 2017. It is a mechanism, under which, proceeds of crime can be confiscated through civil powers instead of criminal ones. </a:t>
            </a:r>
          </a:p>
          <a:p>
            <a:pPr fontAlgn="base"/>
            <a:r>
              <a:rPr lang="en-GB" sz="2200" dirty="0"/>
              <a:t>It requires a person to state the nature and extent of their interest in property and where this cannot be explained, the property is confiscated. It has been argued that this provides an effective means to address the issue of corruption. It is necessary to consider whether these two mechanisms provide for an effective addition to Kuwait’s arsenal to deal with corruption. </a:t>
            </a:r>
          </a:p>
          <a:p>
            <a:endParaRPr lang="en-GB" sz="2800" dirty="0"/>
          </a:p>
          <a:p>
            <a:endParaRPr lang="en-US" sz="4400" b="1" dirty="0">
              <a:solidFill>
                <a:srgbClr val="0070C0"/>
              </a:solidFill>
            </a:endParaRPr>
          </a:p>
        </p:txBody>
      </p:sp>
    </p:spTree>
    <p:extLst>
      <p:ext uri="{BB962C8B-B14F-4D97-AF65-F5344CB8AC3E}">
        <p14:creationId xmlns:p14="http://schemas.microsoft.com/office/powerpoint/2010/main" val="84513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9">
            <a:extLst>
              <a:ext uri="{FF2B5EF4-FFF2-40B4-BE49-F238E27FC236}">
                <a16:creationId xmlns:a16="http://schemas.microsoft.com/office/drawing/2014/main" id="{C5CB481D-E6B5-4DA2-9178-6DE77AB5C9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9608E7-07B9-EB9E-E0F4-54E0A4A417BC}"/>
              </a:ext>
            </a:extLst>
          </p:cNvPr>
          <p:cNvSpPr>
            <a:spLocks noGrp="1"/>
          </p:cNvSpPr>
          <p:nvPr>
            <p:ph type="title"/>
          </p:nvPr>
        </p:nvSpPr>
        <p:spPr>
          <a:xfrm>
            <a:off x="4966925" y="390432"/>
            <a:ext cx="7225075" cy="1013800"/>
          </a:xfrm>
        </p:spPr>
        <p:txBody>
          <a:bodyPr>
            <a:normAutofit/>
          </a:bodyPr>
          <a:lstStyle/>
          <a:p>
            <a:r>
              <a:rPr lang="en-US" sz="3600" b="1" dirty="0">
                <a:solidFill>
                  <a:schemeClr val="accent1"/>
                </a:solidFill>
              </a:rPr>
              <a:t>STAR Initiative </a:t>
            </a:r>
          </a:p>
        </p:txBody>
      </p:sp>
      <p:grpSp>
        <p:nvGrpSpPr>
          <p:cNvPr id="12" name="Group 11">
            <a:extLst>
              <a:ext uri="{FF2B5EF4-FFF2-40B4-BE49-F238E27FC236}">
                <a16:creationId xmlns:a16="http://schemas.microsoft.com/office/drawing/2014/main" id="{6277250E-AC94-4AE1-B264-401790964E9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13" name="Rectangle 12">
              <a:extLst>
                <a:ext uri="{FF2B5EF4-FFF2-40B4-BE49-F238E27FC236}">
                  <a16:creationId xmlns:a16="http://schemas.microsoft.com/office/drawing/2014/main" id="{7EEC8A17-C370-4333-8546-E2AEDB9CE0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969D8784-71D8-4FB0-887B-FB5192AFFE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08FF2EEA-3DC8-41E5-8A32-96F598118D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pic>
        <p:nvPicPr>
          <p:cNvPr id="5" name="Picture 4" descr="A red and white sign&#10;&#10;Description automatically generated with low confidence">
            <a:extLst>
              <a:ext uri="{FF2B5EF4-FFF2-40B4-BE49-F238E27FC236}">
                <a16:creationId xmlns:a16="http://schemas.microsoft.com/office/drawing/2014/main" id="{B5B5C50C-5C2F-7FE1-2B9B-229EEE99A3A8}"/>
              </a:ext>
            </a:extLst>
          </p:cNvPr>
          <p:cNvPicPr>
            <a:picLocks noChangeAspect="1"/>
          </p:cNvPicPr>
          <p:nvPr/>
        </p:nvPicPr>
        <p:blipFill rotWithShape="1">
          <a:blip r:embed="rId2"/>
          <a:srcRect r="-1" b="32"/>
          <a:stretch/>
        </p:blipFill>
        <p:spPr>
          <a:xfrm>
            <a:off x="448732" y="600075"/>
            <a:ext cx="3718682" cy="5775325"/>
          </a:xfrm>
          <a:prstGeom prst="rect">
            <a:avLst/>
          </a:prstGeom>
        </p:spPr>
      </p:pic>
      <p:sp>
        <p:nvSpPr>
          <p:cNvPr id="3" name="Content Placeholder 2">
            <a:extLst>
              <a:ext uri="{FF2B5EF4-FFF2-40B4-BE49-F238E27FC236}">
                <a16:creationId xmlns:a16="http://schemas.microsoft.com/office/drawing/2014/main" id="{331D0602-5EA3-352C-8B51-2DF07B77CC45}"/>
              </a:ext>
            </a:extLst>
          </p:cNvPr>
          <p:cNvSpPr>
            <a:spLocks noGrp="1"/>
          </p:cNvSpPr>
          <p:nvPr>
            <p:ph idx="1"/>
          </p:nvPr>
        </p:nvSpPr>
        <p:spPr>
          <a:xfrm>
            <a:off x="4751614" y="1896533"/>
            <a:ext cx="6856186" cy="3962266"/>
          </a:xfrm>
        </p:spPr>
        <p:txBody>
          <a:bodyPr>
            <a:normAutofit/>
          </a:bodyPr>
          <a:lstStyle/>
          <a:p>
            <a:r>
              <a:rPr lang="en-GB" sz="2400" dirty="0"/>
              <a:t>Stolen Asset Recovery Initiative (</a:t>
            </a:r>
            <a:r>
              <a:rPr lang="en-GB" sz="2400" b="1" dirty="0" err="1"/>
              <a:t>StAR</a:t>
            </a:r>
            <a:r>
              <a:rPr lang="en-GB" sz="2400" dirty="0"/>
              <a:t>), which has been adopted by, civil forfeiture and unexplained wealth orders, </a:t>
            </a:r>
            <a:r>
              <a:rPr lang="en-GB" sz="2400" u="sng" dirty="0"/>
              <a:t>which are absent from Kuwait’s legal framework. </a:t>
            </a:r>
          </a:p>
          <a:p>
            <a:pPr fontAlgn="base"/>
            <a:r>
              <a:rPr lang="en-GB" sz="2400" dirty="0"/>
              <a:t>This initiative has led to the recovery of over half a billion dollars in the case involving the Kuwait Investment Organization. </a:t>
            </a:r>
          </a:p>
          <a:p>
            <a:pPr marL="0" indent="0">
              <a:buNone/>
            </a:pPr>
            <a:endParaRPr lang="en-US" dirty="0"/>
          </a:p>
        </p:txBody>
      </p:sp>
    </p:spTree>
    <p:extLst>
      <p:ext uri="{BB962C8B-B14F-4D97-AF65-F5344CB8AC3E}">
        <p14:creationId xmlns:p14="http://schemas.microsoft.com/office/powerpoint/2010/main" val="367497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608E7-07B9-EB9E-E0F4-54E0A4A417BC}"/>
              </a:ext>
            </a:extLst>
          </p:cNvPr>
          <p:cNvSpPr>
            <a:spLocks noGrp="1"/>
          </p:cNvSpPr>
          <p:nvPr>
            <p:ph type="title"/>
          </p:nvPr>
        </p:nvSpPr>
        <p:spPr>
          <a:xfrm>
            <a:off x="581192" y="702156"/>
            <a:ext cx="11029616" cy="1013800"/>
          </a:xfrm>
        </p:spPr>
        <p:txBody>
          <a:bodyPr>
            <a:normAutofit/>
          </a:bodyPr>
          <a:lstStyle/>
          <a:p>
            <a:r>
              <a:rPr lang="en-US" sz="4000" b="1" dirty="0"/>
              <a:t>OTHER JURISDICTIONS</a:t>
            </a:r>
          </a:p>
        </p:txBody>
      </p:sp>
      <p:sp>
        <p:nvSpPr>
          <p:cNvPr id="26" name="Rectangle 25">
            <a:extLst>
              <a:ext uri="{FF2B5EF4-FFF2-40B4-BE49-F238E27FC236}">
                <a16:creationId xmlns:a16="http://schemas.microsoft.com/office/drawing/2014/main" id="{2E32075D-9299-4657-87D7-B9987B7FDE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2180496"/>
            <a:ext cx="5404639" cy="404568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hand holding a gavel&#10;&#10;Description automatically generated with medium confidence">
            <a:extLst>
              <a:ext uri="{FF2B5EF4-FFF2-40B4-BE49-F238E27FC236}">
                <a16:creationId xmlns:a16="http://schemas.microsoft.com/office/drawing/2014/main" id="{E0A11FBB-F349-14CE-36EE-8E75B47B6D0F}"/>
              </a:ext>
            </a:extLst>
          </p:cNvPr>
          <p:cNvPicPr>
            <a:picLocks noChangeAspect="1"/>
          </p:cNvPicPr>
          <p:nvPr/>
        </p:nvPicPr>
        <p:blipFill rotWithShape="1">
          <a:blip r:embed="rId2"/>
          <a:srcRect r="9910" b="3"/>
          <a:stretch/>
        </p:blipFill>
        <p:spPr>
          <a:xfrm>
            <a:off x="657225" y="2361056"/>
            <a:ext cx="4962525" cy="3649219"/>
          </a:xfrm>
          <a:prstGeom prst="rect">
            <a:avLst/>
          </a:prstGeom>
        </p:spPr>
      </p:pic>
      <p:sp>
        <p:nvSpPr>
          <p:cNvPr id="3" name="Content Placeholder 2">
            <a:extLst>
              <a:ext uri="{FF2B5EF4-FFF2-40B4-BE49-F238E27FC236}">
                <a16:creationId xmlns:a16="http://schemas.microsoft.com/office/drawing/2014/main" id="{331D0602-5EA3-352C-8B51-2DF07B77CC45}"/>
              </a:ext>
            </a:extLst>
          </p:cNvPr>
          <p:cNvSpPr>
            <a:spLocks noGrp="1"/>
          </p:cNvSpPr>
          <p:nvPr>
            <p:ph idx="1"/>
          </p:nvPr>
        </p:nvSpPr>
        <p:spPr>
          <a:xfrm>
            <a:off x="6335805" y="2180496"/>
            <a:ext cx="5275001" cy="4045683"/>
          </a:xfrm>
        </p:spPr>
        <p:txBody>
          <a:bodyPr>
            <a:normAutofit/>
          </a:bodyPr>
          <a:lstStyle/>
          <a:p>
            <a:pPr marL="0" indent="0">
              <a:buNone/>
            </a:pPr>
            <a:r>
              <a:rPr lang="en-GB" sz="2000" b="1" dirty="0"/>
              <a:t>- </a:t>
            </a:r>
            <a:r>
              <a:rPr lang="en-GB" sz="2000" b="1" dirty="0" err="1"/>
              <a:t>Mereva</a:t>
            </a:r>
            <a:r>
              <a:rPr lang="en-GB" sz="2000" b="1" dirty="0"/>
              <a:t> injunction </a:t>
            </a:r>
          </a:p>
          <a:p>
            <a:pPr marL="0" indent="0">
              <a:buNone/>
            </a:pPr>
            <a:r>
              <a:rPr lang="en-GB" sz="2000" b="1" dirty="0"/>
              <a:t>- Norwich Pharmacal injunctions</a:t>
            </a:r>
            <a:r>
              <a:rPr lang="en-GB" sz="2000" dirty="0"/>
              <a:t>. </a:t>
            </a:r>
            <a:endParaRPr lang="en-US" sz="2000" dirty="0"/>
          </a:p>
        </p:txBody>
      </p:sp>
    </p:spTree>
    <p:extLst>
      <p:ext uri="{BB962C8B-B14F-4D97-AF65-F5344CB8AC3E}">
        <p14:creationId xmlns:p14="http://schemas.microsoft.com/office/powerpoint/2010/main" val="4100621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96BB7C-D40F-5340-93D8-53F5BBB32B00}"/>
              </a:ext>
            </a:extLst>
          </p:cNvPr>
          <p:cNvSpPr/>
          <p:nvPr/>
        </p:nvSpPr>
        <p:spPr>
          <a:xfrm>
            <a:off x="0" y="4780496"/>
            <a:ext cx="12190413" cy="2052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itchFamily="2" charset="77"/>
            </a:endParaRPr>
          </a:p>
        </p:txBody>
      </p:sp>
      <p:sp>
        <p:nvSpPr>
          <p:cNvPr id="3" name="TextBox 2">
            <a:extLst>
              <a:ext uri="{FF2B5EF4-FFF2-40B4-BE49-F238E27FC236}">
                <a16:creationId xmlns:a16="http://schemas.microsoft.com/office/drawing/2014/main" id="{FF23E813-7A72-5F46-9902-2AFCAA595D9F}"/>
              </a:ext>
            </a:extLst>
          </p:cNvPr>
          <p:cNvSpPr txBox="1"/>
          <p:nvPr/>
        </p:nvSpPr>
        <p:spPr>
          <a:xfrm>
            <a:off x="275368" y="4908503"/>
            <a:ext cx="11785600" cy="1754326"/>
          </a:xfrm>
          <a:prstGeom prst="rect">
            <a:avLst/>
          </a:prstGeom>
          <a:noFill/>
        </p:spPr>
        <p:txBody>
          <a:bodyPr wrap="square" rtlCol="0" anchor="b">
            <a:spAutoFit/>
          </a:bodyPr>
          <a:lstStyle/>
          <a:p>
            <a:pPr algn="ctr"/>
            <a:r>
              <a:rPr lang="en-US" sz="5400" b="1" spc="-145" dirty="0">
                <a:solidFill>
                  <a:schemeClr val="bg1"/>
                </a:solidFill>
                <a:latin typeface="Poppins" pitchFamily="2" charset="77"/>
                <a:cs typeface="Poppins" pitchFamily="2" charset="77"/>
              </a:rPr>
              <a:t>PROPOSED STRATEGY/INSTRUMENTS</a:t>
            </a:r>
          </a:p>
        </p:txBody>
      </p:sp>
      <p:sp>
        <p:nvSpPr>
          <p:cNvPr id="15" name="Freeform 86">
            <a:extLst>
              <a:ext uri="{FF2B5EF4-FFF2-40B4-BE49-F238E27FC236}">
                <a16:creationId xmlns:a16="http://schemas.microsoft.com/office/drawing/2014/main" id="{C4651EDC-57A0-C144-BEAB-04062BA6B903}"/>
              </a:ext>
            </a:extLst>
          </p:cNvPr>
          <p:cNvSpPr>
            <a:spLocks noChangeArrowheads="1"/>
          </p:cNvSpPr>
          <p:nvPr/>
        </p:nvSpPr>
        <p:spPr bwMode="auto">
          <a:xfrm>
            <a:off x="5312570" y="1115022"/>
            <a:ext cx="841814" cy="841812"/>
          </a:xfrm>
          <a:custGeom>
            <a:avLst/>
            <a:gdLst>
              <a:gd name="T0" fmla="*/ 655 w 1310"/>
              <a:gd name="T1" fmla="*/ 1273 h 1310"/>
              <a:gd name="T2" fmla="*/ 36 w 1310"/>
              <a:gd name="T3" fmla="*/ 654 h 1310"/>
              <a:gd name="T4" fmla="*/ 655 w 1310"/>
              <a:gd name="T5" fmla="*/ 36 h 1310"/>
              <a:gd name="T6" fmla="*/ 1000 w 1310"/>
              <a:gd name="T7" fmla="*/ 276 h 1310"/>
              <a:gd name="T8" fmla="*/ 655 w 1310"/>
              <a:gd name="T9" fmla="*/ 142 h 1310"/>
              <a:gd name="T10" fmla="*/ 142 w 1310"/>
              <a:gd name="T11" fmla="*/ 654 h 1310"/>
              <a:gd name="T12" fmla="*/ 655 w 1310"/>
              <a:gd name="T13" fmla="*/ 1168 h 1310"/>
              <a:gd name="T14" fmla="*/ 1167 w 1310"/>
              <a:gd name="T15" fmla="*/ 654 h 1310"/>
              <a:gd name="T16" fmla="*/ 1118 w 1310"/>
              <a:gd name="T17" fmla="*/ 437 h 1310"/>
              <a:gd name="T18" fmla="*/ 1193 w 1310"/>
              <a:gd name="T19" fmla="*/ 350 h 1310"/>
              <a:gd name="T20" fmla="*/ 1273 w 1310"/>
              <a:gd name="T21" fmla="*/ 654 h 1310"/>
              <a:gd name="T22" fmla="*/ 268 w 1310"/>
              <a:gd name="T23" fmla="*/ 624 h 1310"/>
              <a:gd name="T24" fmla="*/ 474 w 1310"/>
              <a:gd name="T25" fmla="*/ 934 h 1310"/>
              <a:gd name="T26" fmla="*/ 577 w 1310"/>
              <a:gd name="T27" fmla="*/ 993 h 1310"/>
              <a:gd name="T28" fmla="*/ 585 w 1310"/>
              <a:gd name="T29" fmla="*/ 994 h 1310"/>
              <a:gd name="T30" fmla="*/ 1094 w 1310"/>
              <a:gd name="T31" fmla="*/ 467 h 1310"/>
              <a:gd name="T32" fmla="*/ 1132 w 1310"/>
              <a:gd name="T33" fmla="*/ 654 h 1310"/>
              <a:gd name="T34" fmla="*/ 655 w 1310"/>
              <a:gd name="T35" fmla="*/ 1131 h 1310"/>
              <a:gd name="T36" fmla="*/ 178 w 1310"/>
              <a:gd name="T37" fmla="*/ 654 h 1310"/>
              <a:gd name="T38" fmla="*/ 655 w 1310"/>
              <a:gd name="T39" fmla="*/ 177 h 1310"/>
              <a:gd name="T40" fmla="*/ 975 w 1310"/>
              <a:gd name="T41" fmla="*/ 301 h 1310"/>
              <a:gd name="T42" fmla="*/ 613 w 1310"/>
              <a:gd name="T43" fmla="*/ 645 h 1310"/>
              <a:gd name="T44" fmla="*/ 610 w 1310"/>
              <a:gd name="T45" fmla="*/ 647 h 1310"/>
              <a:gd name="T46" fmla="*/ 537 w 1310"/>
              <a:gd name="T47" fmla="*/ 536 h 1310"/>
              <a:gd name="T48" fmla="*/ 444 w 1310"/>
              <a:gd name="T49" fmla="*/ 487 h 1310"/>
              <a:gd name="T50" fmla="*/ 341 w 1310"/>
              <a:gd name="T51" fmla="*/ 487 h 1310"/>
              <a:gd name="T52" fmla="*/ 263 w 1310"/>
              <a:gd name="T53" fmla="*/ 534 h 1310"/>
              <a:gd name="T54" fmla="*/ 1181 w 1310"/>
              <a:gd name="T55" fmla="*/ 153 h 1310"/>
              <a:gd name="T56" fmla="*/ 1209 w 1310"/>
              <a:gd name="T57" fmla="*/ 140 h 1310"/>
              <a:gd name="T58" fmla="*/ 1224 w 1310"/>
              <a:gd name="T59" fmla="*/ 149 h 1310"/>
              <a:gd name="T60" fmla="*/ 1255 w 1310"/>
              <a:gd name="T61" fmla="*/ 197 h 1310"/>
              <a:gd name="T62" fmla="*/ 659 w 1310"/>
              <a:gd name="T63" fmla="*/ 924 h 1310"/>
              <a:gd name="T64" fmla="*/ 579 w 1310"/>
              <a:gd name="T65" fmla="*/ 959 h 1310"/>
              <a:gd name="T66" fmla="*/ 503 w 1310"/>
              <a:gd name="T67" fmla="*/ 914 h 1310"/>
              <a:gd name="T68" fmla="*/ 297 w 1310"/>
              <a:gd name="T69" fmla="*/ 605 h 1310"/>
              <a:gd name="T70" fmla="*/ 295 w 1310"/>
              <a:gd name="T71" fmla="*/ 551 h 1310"/>
              <a:gd name="T72" fmla="*/ 444 w 1310"/>
              <a:gd name="T73" fmla="*/ 523 h 1310"/>
              <a:gd name="T74" fmla="*/ 507 w 1310"/>
              <a:gd name="T75" fmla="*/ 555 h 1310"/>
              <a:gd name="T76" fmla="*/ 577 w 1310"/>
              <a:gd name="T77" fmla="*/ 664 h 1310"/>
              <a:gd name="T78" fmla="*/ 606 w 1310"/>
              <a:gd name="T79" fmla="*/ 682 h 1310"/>
              <a:gd name="T80" fmla="*/ 1181 w 1310"/>
              <a:gd name="T81" fmla="*/ 153 h 1310"/>
              <a:gd name="T82" fmla="*/ 1281 w 1310"/>
              <a:gd name="T83" fmla="*/ 245 h 1310"/>
              <a:gd name="T84" fmla="*/ 1284 w 1310"/>
              <a:gd name="T85" fmla="*/ 176 h 1310"/>
              <a:gd name="T86" fmla="*/ 1253 w 1310"/>
              <a:gd name="T87" fmla="*/ 129 h 1310"/>
              <a:gd name="T88" fmla="*/ 1213 w 1310"/>
              <a:gd name="T89" fmla="*/ 105 h 1310"/>
              <a:gd name="T90" fmla="*/ 1157 w 1310"/>
              <a:gd name="T91" fmla="*/ 127 h 1310"/>
              <a:gd name="T92" fmla="*/ 1103 w 1310"/>
              <a:gd name="T93" fmla="*/ 179 h 1310"/>
              <a:gd name="T94" fmla="*/ 655 w 1310"/>
              <a:gd name="T95" fmla="*/ 0 h 1310"/>
              <a:gd name="T96" fmla="*/ 0 w 1310"/>
              <a:gd name="T97" fmla="*/ 654 h 1310"/>
              <a:gd name="T98" fmla="*/ 655 w 1310"/>
              <a:gd name="T99" fmla="*/ 1309 h 1310"/>
              <a:gd name="T100" fmla="*/ 1309 w 1310"/>
              <a:gd name="T101" fmla="*/ 654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10" h="1310">
                <a:moveTo>
                  <a:pt x="655" y="1273"/>
                </a:moveTo>
                <a:lnTo>
                  <a:pt x="655" y="1273"/>
                </a:lnTo>
                <a:cubicBezTo>
                  <a:pt x="314" y="1273"/>
                  <a:pt x="36" y="995"/>
                  <a:pt x="36" y="654"/>
                </a:cubicBezTo>
                <a:lnTo>
                  <a:pt x="36" y="654"/>
                </a:lnTo>
                <a:cubicBezTo>
                  <a:pt x="36" y="313"/>
                  <a:pt x="314" y="36"/>
                  <a:pt x="655" y="36"/>
                </a:cubicBezTo>
                <a:lnTo>
                  <a:pt x="655" y="36"/>
                </a:lnTo>
                <a:cubicBezTo>
                  <a:pt x="818" y="36"/>
                  <a:pt x="967" y="100"/>
                  <a:pt x="1077" y="203"/>
                </a:cubicBezTo>
                <a:lnTo>
                  <a:pt x="1000" y="276"/>
                </a:lnTo>
                <a:lnTo>
                  <a:pt x="1000" y="276"/>
                </a:lnTo>
                <a:cubicBezTo>
                  <a:pt x="909" y="193"/>
                  <a:pt x="788" y="142"/>
                  <a:pt x="655" y="142"/>
                </a:cubicBezTo>
                <a:lnTo>
                  <a:pt x="655" y="142"/>
                </a:lnTo>
                <a:cubicBezTo>
                  <a:pt x="372" y="142"/>
                  <a:pt x="142" y="372"/>
                  <a:pt x="142" y="654"/>
                </a:cubicBezTo>
                <a:lnTo>
                  <a:pt x="142" y="654"/>
                </a:lnTo>
                <a:cubicBezTo>
                  <a:pt x="142" y="937"/>
                  <a:pt x="372" y="1168"/>
                  <a:pt x="655" y="1168"/>
                </a:cubicBezTo>
                <a:lnTo>
                  <a:pt x="655" y="1168"/>
                </a:lnTo>
                <a:cubicBezTo>
                  <a:pt x="937" y="1168"/>
                  <a:pt x="1167" y="937"/>
                  <a:pt x="1167" y="654"/>
                </a:cubicBezTo>
                <a:lnTo>
                  <a:pt x="1167" y="654"/>
                </a:lnTo>
                <a:cubicBezTo>
                  <a:pt x="1167" y="577"/>
                  <a:pt x="1150" y="503"/>
                  <a:pt x="1118" y="437"/>
                </a:cubicBezTo>
                <a:lnTo>
                  <a:pt x="1193" y="350"/>
                </a:lnTo>
                <a:lnTo>
                  <a:pt x="1193" y="350"/>
                </a:lnTo>
                <a:cubicBezTo>
                  <a:pt x="1244" y="439"/>
                  <a:pt x="1273" y="544"/>
                  <a:pt x="1273" y="654"/>
                </a:cubicBezTo>
                <a:lnTo>
                  <a:pt x="1273" y="654"/>
                </a:lnTo>
                <a:cubicBezTo>
                  <a:pt x="1273" y="995"/>
                  <a:pt x="996" y="1273"/>
                  <a:pt x="655" y="1273"/>
                </a:cubicBezTo>
                <a:close/>
                <a:moveTo>
                  <a:pt x="268" y="624"/>
                </a:moveTo>
                <a:lnTo>
                  <a:pt x="474" y="934"/>
                </a:lnTo>
                <a:lnTo>
                  <a:pt x="474" y="934"/>
                </a:lnTo>
                <a:cubicBezTo>
                  <a:pt x="497" y="969"/>
                  <a:pt x="535" y="991"/>
                  <a:pt x="577" y="993"/>
                </a:cubicBezTo>
                <a:lnTo>
                  <a:pt x="577" y="993"/>
                </a:lnTo>
                <a:cubicBezTo>
                  <a:pt x="580" y="994"/>
                  <a:pt x="582" y="994"/>
                  <a:pt x="585" y="994"/>
                </a:cubicBezTo>
                <a:lnTo>
                  <a:pt x="585" y="994"/>
                </a:lnTo>
                <a:cubicBezTo>
                  <a:pt x="624" y="994"/>
                  <a:pt x="660" y="977"/>
                  <a:pt x="686" y="947"/>
                </a:cubicBezTo>
                <a:lnTo>
                  <a:pt x="1094" y="467"/>
                </a:lnTo>
                <a:lnTo>
                  <a:pt x="1094" y="467"/>
                </a:lnTo>
                <a:cubicBezTo>
                  <a:pt x="1118" y="524"/>
                  <a:pt x="1132" y="588"/>
                  <a:pt x="1132" y="654"/>
                </a:cubicBezTo>
                <a:lnTo>
                  <a:pt x="1132" y="654"/>
                </a:lnTo>
                <a:cubicBezTo>
                  <a:pt x="1132" y="917"/>
                  <a:pt x="918" y="1131"/>
                  <a:pt x="655" y="1131"/>
                </a:cubicBezTo>
                <a:lnTo>
                  <a:pt x="655" y="1131"/>
                </a:lnTo>
                <a:cubicBezTo>
                  <a:pt x="391" y="1131"/>
                  <a:pt x="178" y="917"/>
                  <a:pt x="178" y="654"/>
                </a:cubicBezTo>
                <a:lnTo>
                  <a:pt x="178" y="654"/>
                </a:lnTo>
                <a:cubicBezTo>
                  <a:pt x="178" y="391"/>
                  <a:pt x="391" y="177"/>
                  <a:pt x="655" y="177"/>
                </a:cubicBezTo>
                <a:lnTo>
                  <a:pt x="655" y="177"/>
                </a:lnTo>
                <a:cubicBezTo>
                  <a:pt x="778" y="177"/>
                  <a:pt x="890" y="224"/>
                  <a:pt x="975" y="301"/>
                </a:cubicBezTo>
                <a:lnTo>
                  <a:pt x="613" y="645"/>
                </a:lnTo>
                <a:lnTo>
                  <a:pt x="613" y="645"/>
                </a:lnTo>
                <a:cubicBezTo>
                  <a:pt x="612" y="647"/>
                  <a:pt x="610" y="647"/>
                  <a:pt x="610" y="647"/>
                </a:cubicBezTo>
                <a:lnTo>
                  <a:pt x="610" y="647"/>
                </a:lnTo>
                <a:cubicBezTo>
                  <a:pt x="608" y="647"/>
                  <a:pt x="607" y="646"/>
                  <a:pt x="606" y="644"/>
                </a:cubicBezTo>
                <a:lnTo>
                  <a:pt x="537" y="536"/>
                </a:lnTo>
                <a:lnTo>
                  <a:pt x="537" y="536"/>
                </a:lnTo>
                <a:cubicBezTo>
                  <a:pt x="516" y="505"/>
                  <a:pt x="481" y="487"/>
                  <a:pt x="444" y="487"/>
                </a:cubicBezTo>
                <a:lnTo>
                  <a:pt x="341" y="487"/>
                </a:lnTo>
                <a:lnTo>
                  <a:pt x="341" y="487"/>
                </a:lnTo>
                <a:cubicBezTo>
                  <a:pt x="308" y="487"/>
                  <a:pt x="279" y="505"/>
                  <a:pt x="263" y="534"/>
                </a:cubicBezTo>
                <a:lnTo>
                  <a:pt x="263" y="534"/>
                </a:lnTo>
                <a:cubicBezTo>
                  <a:pt x="248" y="563"/>
                  <a:pt x="250" y="597"/>
                  <a:pt x="268" y="624"/>
                </a:cubicBezTo>
                <a:close/>
                <a:moveTo>
                  <a:pt x="1181" y="153"/>
                </a:moveTo>
                <a:lnTo>
                  <a:pt x="1181" y="153"/>
                </a:lnTo>
                <a:cubicBezTo>
                  <a:pt x="1190" y="144"/>
                  <a:pt x="1200" y="140"/>
                  <a:pt x="1209" y="140"/>
                </a:cubicBezTo>
                <a:lnTo>
                  <a:pt x="1209" y="140"/>
                </a:lnTo>
                <a:cubicBezTo>
                  <a:pt x="1215" y="141"/>
                  <a:pt x="1221" y="143"/>
                  <a:pt x="1224" y="149"/>
                </a:cubicBezTo>
                <a:lnTo>
                  <a:pt x="1255" y="197"/>
                </a:lnTo>
                <a:lnTo>
                  <a:pt x="1255" y="197"/>
                </a:lnTo>
                <a:cubicBezTo>
                  <a:pt x="1261" y="204"/>
                  <a:pt x="1260" y="215"/>
                  <a:pt x="1254" y="223"/>
                </a:cubicBezTo>
                <a:lnTo>
                  <a:pt x="659" y="924"/>
                </a:lnTo>
                <a:lnTo>
                  <a:pt x="659" y="924"/>
                </a:lnTo>
                <a:cubicBezTo>
                  <a:pt x="639" y="947"/>
                  <a:pt x="610" y="959"/>
                  <a:pt x="579" y="959"/>
                </a:cubicBezTo>
                <a:lnTo>
                  <a:pt x="579" y="959"/>
                </a:lnTo>
                <a:cubicBezTo>
                  <a:pt x="548" y="956"/>
                  <a:pt x="520" y="941"/>
                  <a:pt x="503" y="914"/>
                </a:cubicBezTo>
                <a:lnTo>
                  <a:pt x="297" y="605"/>
                </a:lnTo>
                <a:lnTo>
                  <a:pt x="297" y="605"/>
                </a:lnTo>
                <a:cubicBezTo>
                  <a:pt x="287" y="588"/>
                  <a:pt x="285" y="568"/>
                  <a:pt x="295" y="551"/>
                </a:cubicBezTo>
                <a:lnTo>
                  <a:pt x="295" y="551"/>
                </a:lnTo>
                <a:cubicBezTo>
                  <a:pt x="304" y="533"/>
                  <a:pt x="322" y="523"/>
                  <a:pt x="341" y="523"/>
                </a:cubicBezTo>
                <a:lnTo>
                  <a:pt x="444" y="523"/>
                </a:lnTo>
                <a:lnTo>
                  <a:pt x="444" y="523"/>
                </a:lnTo>
                <a:cubicBezTo>
                  <a:pt x="469" y="523"/>
                  <a:pt x="493" y="535"/>
                  <a:pt x="507" y="555"/>
                </a:cubicBezTo>
                <a:lnTo>
                  <a:pt x="577" y="664"/>
                </a:lnTo>
                <a:lnTo>
                  <a:pt x="577" y="664"/>
                </a:lnTo>
                <a:cubicBezTo>
                  <a:pt x="583" y="675"/>
                  <a:pt x="594" y="681"/>
                  <a:pt x="606" y="682"/>
                </a:cubicBezTo>
                <a:lnTo>
                  <a:pt x="606" y="682"/>
                </a:lnTo>
                <a:cubicBezTo>
                  <a:pt x="617" y="684"/>
                  <a:pt x="629" y="679"/>
                  <a:pt x="638" y="671"/>
                </a:cubicBezTo>
                <a:lnTo>
                  <a:pt x="1181" y="153"/>
                </a:lnTo>
                <a:close/>
                <a:moveTo>
                  <a:pt x="1217" y="321"/>
                </a:moveTo>
                <a:lnTo>
                  <a:pt x="1281" y="245"/>
                </a:lnTo>
                <a:lnTo>
                  <a:pt x="1281" y="245"/>
                </a:lnTo>
                <a:cubicBezTo>
                  <a:pt x="1297" y="227"/>
                  <a:pt x="1299" y="198"/>
                  <a:pt x="1284" y="176"/>
                </a:cubicBezTo>
                <a:lnTo>
                  <a:pt x="1253" y="129"/>
                </a:lnTo>
                <a:lnTo>
                  <a:pt x="1253" y="129"/>
                </a:lnTo>
                <a:lnTo>
                  <a:pt x="1253" y="129"/>
                </a:lnTo>
                <a:cubicBezTo>
                  <a:pt x="1244" y="115"/>
                  <a:pt x="1229" y="106"/>
                  <a:pt x="1213" y="105"/>
                </a:cubicBezTo>
                <a:lnTo>
                  <a:pt x="1213" y="105"/>
                </a:lnTo>
                <a:cubicBezTo>
                  <a:pt x="1193" y="103"/>
                  <a:pt x="1173" y="112"/>
                  <a:pt x="1157" y="127"/>
                </a:cubicBezTo>
                <a:lnTo>
                  <a:pt x="1103" y="179"/>
                </a:lnTo>
                <a:lnTo>
                  <a:pt x="1103" y="179"/>
                </a:lnTo>
                <a:cubicBezTo>
                  <a:pt x="985" y="68"/>
                  <a:pt x="828" y="0"/>
                  <a:pt x="655" y="0"/>
                </a:cubicBezTo>
                <a:lnTo>
                  <a:pt x="655" y="0"/>
                </a:lnTo>
                <a:cubicBezTo>
                  <a:pt x="294" y="0"/>
                  <a:pt x="0" y="294"/>
                  <a:pt x="0" y="654"/>
                </a:cubicBezTo>
                <a:lnTo>
                  <a:pt x="0" y="654"/>
                </a:lnTo>
                <a:cubicBezTo>
                  <a:pt x="0" y="1015"/>
                  <a:pt x="294" y="1309"/>
                  <a:pt x="655" y="1309"/>
                </a:cubicBezTo>
                <a:lnTo>
                  <a:pt x="655" y="1309"/>
                </a:lnTo>
                <a:cubicBezTo>
                  <a:pt x="1015" y="1309"/>
                  <a:pt x="1309" y="1015"/>
                  <a:pt x="1309" y="654"/>
                </a:cubicBezTo>
                <a:lnTo>
                  <a:pt x="1309" y="654"/>
                </a:lnTo>
                <a:cubicBezTo>
                  <a:pt x="1309" y="533"/>
                  <a:pt x="1275" y="419"/>
                  <a:pt x="1217" y="321"/>
                </a:cubicBezTo>
                <a:close/>
              </a:path>
            </a:pathLst>
          </a:custGeom>
          <a:solidFill>
            <a:schemeClr val="accent1"/>
          </a:solidFill>
          <a:ln>
            <a:noFill/>
          </a:ln>
          <a:effectLst/>
        </p:spPr>
        <p:txBody>
          <a:bodyPr wrap="none" anchor="ctr"/>
          <a:lstStyle/>
          <a:p>
            <a:endParaRPr lang="en-US" sz="363" dirty="0">
              <a:latin typeface="Poppins" pitchFamily="2" charset="77"/>
            </a:endParaRPr>
          </a:p>
        </p:txBody>
      </p:sp>
      <p:sp>
        <p:nvSpPr>
          <p:cNvPr id="16" name="Freeform 15">
            <a:extLst>
              <a:ext uri="{FF2B5EF4-FFF2-40B4-BE49-F238E27FC236}">
                <a16:creationId xmlns:a16="http://schemas.microsoft.com/office/drawing/2014/main" id="{9A4E69AD-ABCE-E041-8B13-C4D93A6A9182}"/>
              </a:ext>
            </a:extLst>
          </p:cNvPr>
          <p:cNvSpPr>
            <a:spLocks noChangeArrowheads="1"/>
          </p:cNvSpPr>
          <p:nvPr/>
        </p:nvSpPr>
        <p:spPr bwMode="auto">
          <a:xfrm>
            <a:off x="9223513" y="1030801"/>
            <a:ext cx="948813" cy="841812"/>
          </a:xfrm>
          <a:custGeom>
            <a:avLst/>
            <a:gdLst>
              <a:gd name="connsiteX0" fmla="*/ 156719 w 553017"/>
              <a:gd name="connsiteY0" fmla="*/ 344360 h 559618"/>
              <a:gd name="connsiteX1" fmla="*/ 105570 w 553017"/>
              <a:gd name="connsiteY1" fmla="*/ 374182 h 559618"/>
              <a:gd name="connsiteX2" fmla="*/ 99528 w 553017"/>
              <a:gd name="connsiteY2" fmla="*/ 419319 h 559618"/>
              <a:gd name="connsiteX3" fmla="*/ 127318 w 553017"/>
              <a:gd name="connsiteY3" fmla="*/ 455187 h 559618"/>
              <a:gd name="connsiteX4" fmla="*/ 208272 w 553017"/>
              <a:gd name="connsiteY4" fmla="*/ 433424 h 559618"/>
              <a:gd name="connsiteX5" fmla="*/ 214313 w 553017"/>
              <a:gd name="connsiteY5" fmla="*/ 388288 h 559618"/>
              <a:gd name="connsiteX6" fmla="*/ 186523 w 553017"/>
              <a:gd name="connsiteY6" fmla="*/ 352420 h 559618"/>
              <a:gd name="connsiteX7" fmla="*/ 156719 w 553017"/>
              <a:gd name="connsiteY7" fmla="*/ 344360 h 559618"/>
              <a:gd name="connsiteX8" fmla="*/ 165920 w 553017"/>
              <a:gd name="connsiteY8" fmla="*/ 330720 h 559618"/>
              <a:gd name="connsiteX9" fmla="*/ 193773 w 553017"/>
              <a:gd name="connsiteY9" fmla="*/ 339927 h 559618"/>
              <a:gd name="connsiteX10" fmla="*/ 228007 w 553017"/>
              <a:gd name="connsiteY10" fmla="*/ 384660 h 559618"/>
              <a:gd name="connsiteX11" fmla="*/ 220757 w 553017"/>
              <a:gd name="connsiteY11" fmla="*/ 440679 h 559618"/>
              <a:gd name="connsiteX12" fmla="*/ 156719 w 553017"/>
              <a:gd name="connsiteY12" fmla="*/ 477755 h 559618"/>
              <a:gd name="connsiteX13" fmla="*/ 120069 w 553017"/>
              <a:gd name="connsiteY13" fmla="*/ 467680 h 559618"/>
              <a:gd name="connsiteX14" fmla="*/ 85835 w 553017"/>
              <a:gd name="connsiteY14" fmla="*/ 422946 h 559618"/>
              <a:gd name="connsiteX15" fmla="*/ 93084 w 553017"/>
              <a:gd name="connsiteY15" fmla="*/ 367331 h 559618"/>
              <a:gd name="connsiteX16" fmla="*/ 165920 w 553017"/>
              <a:gd name="connsiteY16" fmla="*/ 330720 h 559618"/>
              <a:gd name="connsiteX17" fmla="*/ 138198 w 553017"/>
              <a:gd name="connsiteY17" fmla="*/ 262535 h 559618"/>
              <a:gd name="connsiteX18" fmla="*/ 101564 w 553017"/>
              <a:gd name="connsiteY18" fmla="*/ 272613 h 559618"/>
              <a:gd name="connsiteX19" fmla="*/ 101161 w 553017"/>
              <a:gd name="connsiteY19" fmla="*/ 273419 h 559618"/>
              <a:gd name="connsiteX20" fmla="*/ 108810 w 553017"/>
              <a:gd name="connsiteY20" fmla="*/ 302442 h 559618"/>
              <a:gd name="connsiteX21" fmla="*/ 102369 w 553017"/>
              <a:gd name="connsiteY21" fmla="*/ 318969 h 559618"/>
              <a:gd name="connsiteX22" fmla="*/ 88681 w 553017"/>
              <a:gd name="connsiteY22" fmla="*/ 329852 h 559618"/>
              <a:gd name="connsiteX23" fmla="*/ 70968 w 553017"/>
              <a:gd name="connsiteY23" fmla="*/ 331868 h 559618"/>
              <a:gd name="connsiteX24" fmla="*/ 44800 w 553017"/>
              <a:gd name="connsiteY24" fmla="*/ 316953 h 559618"/>
              <a:gd name="connsiteX25" fmla="*/ 43995 w 553017"/>
              <a:gd name="connsiteY25" fmla="*/ 316953 h 559618"/>
              <a:gd name="connsiteX26" fmla="*/ 25073 w 553017"/>
              <a:gd name="connsiteY26" fmla="*/ 350007 h 559618"/>
              <a:gd name="connsiteX27" fmla="*/ 25073 w 553017"/>
              <a:gd name="connsiteY27" fmla="*/ 350813 h 559618"/>
              <a:gd name="connsiteX28" fmla="*/ 51644 w 553017"/>
              <a:gd name="connsiteY28" fmla="*/ 366131 h 559618"/>
              <a:gd name="connsiteX29" fmla="*/ 58488 w 553017"/>
              <a:gd name="connsiteY29" fmla="*/ 382255 h 559618"/>
              <a:gd name="connsiteX30" fmla="*/ 56475 w 553017"/>
              <a:gd name="connsiteY30" fmla="*/ 399185 h 559618"/>
              <a:gd name="connsiteX31" fmla="*/ 45202 w 553017"/>
              <a:gd name="connsiteY31" fmla="*/ 413294 h 559618"/>
              <a:gd name="connsiteX32" fmla="*/ 15814 w 553017"/>
              <a:gd name="connsiteY32" fmla="*/ 421356 h 559618"/>
              <a:gd name="connsiteX33" fmla="*/ 15412 w 553017"/>
              <a:gd name="connsiteY33" fmla="*/ 421759 h 559618"/>
              <a:gd name="connsiteX34" fmla="*/ 15412 w 553017"/>
              <a:gd name="connsiteY34" fmla="*/ 422162 h 559618"/>
              <a:gd name="connsiteX35" fmla="*/ 25073 w 553017"/>
              <a:gd name="connsiteY35" fmla="*/ 458844 h 559618"/>
              <a:gd name="connsiteX36" fmla="*/ 26281 w 553017"/>
              <a:gd name="connsiteY36" fmla="*/ 459650 h 559618"/>
              <a:gd name="connsiteX37" fmla="*/ 55670 w 553017"/>
              <a:gd name="connsiteY37" fmla="*/ 451588 h 559618"/>
              <a:gd name="connsiteX38" fmla="*/ 72578 w 553017"/>
              <a:gd name="connsiteY38" fmla="*/ 458037 h 559618"/>
              <a:gd name="connsiteX39" fmla="*/ 82642 w 553017"/>
              <a:gd name="connsiteY39" fmla="*/ 471340 h 559618"/>
              <a:gd name="connsiteX40" fmla="*/ 84655 w 553017"/>
              <a:gd name="connsiteY40" fmla="*/ 489076 h 559618"/>
              <a:gd name="connsiteX41" fmla="*/ 68955 w 553017"/>
              <a:gd name="connsiteY41" fmla="*/ 515680 h 559618"/>
              <a:gd name="connsiteX42" fmla="*/ 69357 w 553017"/>
              <a:gd name="connsiteY42" fmla="*/ 516890 h 559618"/>
              <a:gd name="connsiteX43" fmla="*/ 102369 w 553017"/>
              <a:gd name="connsiteY43" fmla="*/ 535835 h 559618"/>
              <a:gd name="connsiteX44" fmla="*/ 103577 w 553017"/>
              <a:gd name="connsiteY44" fmla="*/ 535432 h 559618"/>
              <a:gd name="connsiteX45" fmla="*/ 118875 w 553017"/>
              <a:gd name="connsiteY45" fmla="*/ 508425 h 559618"/>
              <a:gd name="connsiteX46" fmla="*/ 131757 w 553017"/>
              <a:gd name="connsiteY46" fmla="*/ 501169 h 559618"/>
              <a:gd name="connsiteX47" fmla="*/ 135380 w 553017"/>
              <a:gd name="connsiteY47" fmla="*/ 501572 h 559618"/>
              <a:gd name="connsiteX48" fmla="*/ 151484 w 553017"/>
              <a:gd name="connsiteY48" fmla="*/ 503588 h 559618"/>
              <a:gd name="connsiteX49" fmla="*/ 165574 w 553017"/>
              <a:gd name="connsiteY49" fmla="*/ 514874 h 559618"/>
              <a:gd name="connsiteX50" fmla="*/ 173625 w 553017"/>
              <a:gd name="connsiteY50" fmla="*/ 544704 h 559618"/>
              <a:gd name="connsiteX51" fmla="*/ 174431 w 553017"/>
              <a:gd name="connsiteY51" fmla="*/ 545107 h 559618"/>
              <a:gd name="connsiteX52" fmla="*/ 211065 w 553017"/>
              <a:gd name="connsiteY52" fmla="*/ 535432 h 559618"/>
              <a:gd name="connsiteX53" fmla="*/ 211870 w 553017"/>
              <a:gd name="connsiteY53" fmla="*/ 534626 h 559618"/>
              <a:gd name="connsiteX54" fmla="*/ 203819 w 553017"/>
              <a:gd name="connsiteY54" fmla="*/ 504797 h 559618"/>
              <a:gd name="connsiteX55" fmla="*/ 210260 w 553017"/>
              <a:gd name="connsiteY55" fmla="*/ 488270 h 559618"/>
              <a:gd name="connsiteX56" fmla="*/ 223545 w 553017"/>
              <a:gd name="connsiteY56" fmla="*/ 478192 h 559618"/>
              <a:gd name="connsiteX57" fmla="*/ 241259 w 553017"/>
              <a:gd name="connsiteY57" fmla="*/ 475774 h 559618"/>
              <a:gd name="connsiteX58" fmla="*/ 268232 w 553017"/>
              <a:gd name="connsiteY58" fmla="*/ 491495 h 559618"/>
              <a:gd name="connsiteX59" fmla="*/ 269037 w 553017"/>
              <a:gd name="connsiteY59" fmla="*/ 491092 h 559618"/>
              <a:gd name="connsiteX60" fmla="*/ 287958 w 553017"/>
              <a:gd name="connsiteY60" fmla="*/ 458037 h 559618"/>
              <a:gd name="connsiteX61" fmla="*/ 287958 w 553017"/>
              <a:gd name="connsiteY61" fmla="*/ 457231 h 559618"/>
              <a:gd name="connsiteX62" fmla="*/ 261388 w 553017"/>
              <a:gd name="connsiteY62" fmla="*/ 441914 h 559618"/>
              <a:gd name="connsiteX63" fmla="*/ 254141 w 553017"/>
              <a:gd name="connsiteY63" fmla="*/ 425387 h 559618"/>
              <a:gd name="connsiteX64" fmla="*/ 256557 w 553017"/>
              <a:gd name="connsiteY64" fmla="*/ 408456 h 559618"/>
              <a:gd name="connsiteX65" fmla="*/ 267426 w 553017"/>
              <a:gd name="connsiteY65" fmla="*/ 394751 h 559618"/>
              <a:gd name="connsiteX66" fmla="*/ 296815 w 553017"/>
              <a:gd name="connsiteY66" fmla="*/ 386689 h 559618"/>
              <a:gd name="connsiteX67" fmla="*/ 297620 w 553017"/>
              <a:gd name="connsiteY67" fmla="*/ 385883 h 559618"/>
              <a:gd name="connsiteX68" fmla="*/ 287555 w 553017"/>
              <a:gd name="connsiteY68" fmla="*/ 348798 h 559618"/>
              <a:gd name="connsiteX69" fmla="*/ 286750 w 553017"/>
              <a:gd name="connsiteY69" fmla="*/ 348798 h 559618"/>
              <a:gd name="connsiteX70" fmla="*/ 257362 w 553017"/>
              <a:gd name="connsiteY70" fmla="*/ 356054 h 559618"/>
              <a:gd name="connsiteX71" fmla="*/ 240856 w 553017"/>
              <a:gd name="connsiteY71" fmla="*/ 350007 h 559618"/>
              <a:gd name="connsiteX72" fmla="*/ 230792 w 553017"/>
              <a:gd name="connsiteY72" fmla="*/ 335899 h 559618"/>
              <a:gd name="connsiteX73" fmla="*/ 228376 w 553017"/>
              <a:gd name="connsiteY73" fmla="*/ 318566 h 559618"/>
              <a:gd name="connsiteX74" fmla="*/ 243674 w 553017"/>
              <a:gd name="connsiteY74" fmla="*/ 292364 h 559618"/>
              <a:gd name="connsiteX75" fmla="*/ 243272 w 553017"/>
              <a:gd name="connsiteY75" fmla="*/ 291558 h 559618"/>
              <a:gd name="connsiteX76" fmla="*/ 210663 w 553017"/>
              <a:gd name="connsiteY76" fmla="*/ 272209 h 559618"/>
              <a:gd name="connsiteX77" fmla="*/ 209455 w 553017"/>
              <a:gd name="connsiteY77" fmla="*/ 272613 h 559618"/>
              <a:gd name="connsiteX78" fmla="*/ 194157 w 553017"/>
              <a:gd name="connsiteY78" fmla="*/ 298814 h 559618"/>
              <a:gd name="connsiteX79" fmla="*/ 178456 w 553017"/>
              <a:gd name="connsiteY79" fmla="*/ 305667 h 559618"/>
              <a:gd name="connsiteX80" fmla="*/ 160743 w 553017"/>
              <a:gd name="connsiteY80" fmla="*/ 303248 h 559618"/>
              <a:gd name="connsiteX81" fmla="*/ 147055 w 553017"/>
              <a:gd name="connsiteY81" fmla="*/ 292364 h 559618"/>
              <a:gd name="connsiteX82" fmla="*/ 139406 w 553017"/>
              <a:gd name="connsiteY82" fmla="*/ 263341 h 559618"/>
              <a:gd name="connsiteX83" fmla="*/ 138198 w 553017"/>
              <a:gd name="connsiteY83" fmla="*/ 262535 h 559618"/>
              <a:gd name="connsiteX84" fmla="*/ 134575 w 553017"/>
              <a:gd name="connsiteY84" fmla="*/ 248830 h 559618"/>
              <a:gd name="connsiteX85" fmla="*/ 152691 w 553017"/>
              <a:gd name="connsiteY85" fmla="*/ 259713 h 559618"/>
              <a:gd name="connsiteX86" fmla="*/ 160743 w 553017"/>
              <a:gd name="connsiteY86" fmla="*/ 288736 h 559618"/>
              <a:gd name="connsiteX87" fmla="*/ 161548 w 553017"/>
              <a:gd name="connsiteY87" fmla="*/ 289140 h 559618"/>
              <a:gd name="connsiteX88" fmla="*/ 181274 w 553017"/>
              <a:gd name="connsiteY88" fmla="*/ 291558 h 559618"/>
              <a:gd name="connsiteX89" fmla="*/ 182080 w 553017"/>
              <a:gd name="connsiteY89" fmla="*/ 291558 h 559618"/>
              <a:gd name="connsiteX90" fmla="*/ 196975 w 553017"/>
              <a:gd name="connsiteY90" fmla="*/ 265357 h 559618"/>
              <a:gd name="connsiteX91" fmla="*/ 217507 w 553017"/>
              <a:gd name="connsiteY91" fmla="*/ 260116 h 559618"/>
              <a:gd name="connsiteX92" fmla="*/ 250518 w 553017"/>
              <a:gd name="connsiteY92" fmla="*/ 279062 h 559618"/>
              <a:gd name="connsiteX93" fmla="*/ 257362 w 553017"/>
              <a:gd name="connsiteY93" fmla="*/ 287930 h 559618"/>
              <a:gd name="connsiteX94" fmla="*/ 256154 w 553017"/>
              <a:gd name="connsiteY94" fmla="*/ 299217 h 559618"/>
              <a:gd name="connsiteX95" fmla="*/ 240856 w 553017"/>
              <a:gd name="connsiteY95" fmla="*/ 325418 h 559618"/>
              <a:gd name="connsiteX96" fmla="*/ 241259 w 553017"/>
              <a:gd name="connsiteY96" fmla="*/ 326628 h 559618"/>
              <a:gd name="connsiteX97" fmla="*/ 253336 w 553017"/>
              <a:gd name="connsiteY97" fmla="*/ 342348 h 559618"/>
              <a:gd name="connsiteX98" fmla="*/ 253739 w 553017"/>
              <a:gd name="connsiteY98" fmla="*/ 342752 h 559618"/>
              <a:gd name="connsiteX99" fmla="*/ 283127 w 553017"/>
              <a:gd name="connsiteY99" fmla="*/ 334690 h 559618"/>
              <a:gd name="connsiteX100" fmla="*/ 294399 w 553017"/>
              <a:gd name="connsiteY100" fmla="*/ 336302 h 559618"/>
              <a:gd name="connsiteX101" fmla="*/ 301243 w 553017"/>
              <a:gd name="connsiteY101" fmla="*/ 345170 h 559618"/>
              <a:gd name="connsiteX102" fmla="*/ 311308 w 553017"/>
              <a:gd name="connsiteY102" fmla="*/ 382255 h 559618"/>
              <a:gd name="connsiteX103" fmla="*/ 300841 w 553017"/>
              <a:gd name="connsiteY103" fmla="*/ 400395 h 559618"/>
              <a:gd name="connsiteX104" fmla="*/ 271050 w 553017"/>
              <a:gd name="connsiteY104" fmla="*/ 408456 h 559618"/>
              <a:gd name="connsiteX105" fmla="*/ 271050 w 553017"/>
              <a:gd name="connsiteY105" fmla="*/ 409263 h 559618"/>
              <a:gd name="connsiteX106" fmla="*/ 268232 w 553017"/>
              <a:gd name="connsiteY106" fmla="*/ 428611 h 559618"/>
              <a:gd name="connsiteX107" fmla="*/ 268232 w 553017"/>
              <a:gd name="connsiteY107" fmla="*/ 429418 h 559618"/>
              <a:gd name="connsiteX108" fmla="*/ 295204 w 553017"/>
              <a:gd name="connsiteY108" fmla="*/ 444735 h 559618"/>
              <a:gd name="connsiteX109" fmla="*/ 300438 w 553017"/>
              <a:gd name="connsiteY109" fmla="*/ 465293 h 559618"/>
              <a:gd name="connsiteX110" fmla="*/ 281517 w 553017"/>
              <a:gd name="connsiteY110" fmla="*/ 498347 h 559618"/>
              <a:gd name="connsiteX111" fmla="*/ 272257 w 553017"/>
              <a:gd name="connsiteY111" fmla="*/ 505200 h 559618"/>
              <a:gd name="connsiteX112" fmla="*/ 260985 w 553017"/>
              <a:gd name="connsiteY112" fmla="*/ 503588 h 559618"/>
              <a:gd name="connsiteX113" fmla="*/ 234415 w 553017"/>
              <a:gd name="connsiteY113" fmla="*/ 488270 h 559618"/>
              <a:gd name="connsiteX114" fmla="*/ 233207 w 553017"/>
              <a:gd name="connsiteY114" fmla="*/ 488673 h 559618"/>
              <a:gd name="connsiteX115" fmla="*/ 218312 w 553017"/>
              <a:gd name="connsiteY115" fmla="*/ 499960 h 559618"/>
              <a:gd name="connsiteX116" fmla="*/ 217507 w 553017"/>
              <a:gd name="connsiteY116" fmla="*/ 501169 h 559618"/>
              <a:gd name="connsiteX117" fmla="*/ 225558 w 553017"/>
              <a:gd name="connsiteY117" fmla="*/ 530998 h 559618"/>
              <a:gd name="connsiteX118" fmla="*/ 223948 w 553017"/>
              <a:gd name="connsiteY118" fmla="*/ 542285 h 559618"/>
              <a:gd name="connsiteX119" fmla="*/ 214689 w 553017"/>
              <a:gd name="connsiteY119" fmla="*/ 549138 h 559618"/>
              <a:gd name="connsiteX120" fmla="*/ 178456 w 553017"/>
              <a:gd name="connsiteY120" fmla="*/ 559215 h 559618"/>
              <a:gd name="connsiteX121" fmla="*/ 174431 w 553017"/>
              <a:gd name="connsiteY121" fmla="*/ 559618 h 559618"/>
              <a:gd name="connsiteX122" fmla="*/ 159938 w 553017"/>
              <a:gd name="connsiteY122" fmla="*/ 548734 h 559618"/>
              <a:gd name="connsiteX123" fmla="*/ 151886 w 553017"/>
              <a:gd name="connsiteY123" fmla="*/ 518502 h 559618"/>
              <a:gd name="connsiteX124" fmla="*/ 151081 w 553017"/>
              <a:gd name="connsiteY124" fmla="*/ 518099 h 559618"/>
              <a:gd name="connsiteX125" fmla="*/ 132160 w 553017"/>
              <a:gd name="connsiteY125" fmla="*/ 515680 h 559618"/>
              <a:gd name="connsiteX126" fmla="*/ 131355 w 553017"/>
              <a:gd name="connsiteY126" fmla="*/ 515680 h 559618"/>
              <a:gd name="connsiteX127" fmla="*/ 115654 w 553017"/>
              <a:gd name="connsiteY127" fmla="*/ 542688 h 559618"/>
              <a:gd name="connsiteX128" fmla="*/ 106395 w 553017"/>
              <a:gd name="connsiteY128" fmla="*/ 549541 h 559618"/>
              <a:gd name="connsiteX129" fmla="*/ 95122 w 553017"/>
              <a:gd name="connsiteY129" fmla="*/ 547928 h 559618"/>
              <a:gd name="connsiteX130" fmla="*/ 62513 w 553017"/>
              <a:gd name="connsiteY130" fmla="*/ 529386 h 559618"/>
              <a:gd name="connsiteX131" fmla="*/ 55267 w 553017"/>
              <a:gd name="connsiteY131" fmla="*/ 520115 h 559618"/>
              <a:gd name="connsiteX132" fmla="*/ 56877 w 553017"/>
              <a:gd name="connsiteY132" fmla="*/ 508425 h 559618"/>
              <a:gd name="connsiteX133" fmla="*/ 72578 w 553017"/>
              <a:gd name="connsiteY133" fmla="*/ 481820 h 559618"/>
              <a:gd name="connsiteX134" fmla="*/ 72175 w 553017"/>
              <a:gd name="connsiteY134" fmla="*/ 481014 h 559618"/>
              <a:gd name="connsiteX135" fmla="*/ 60501 w 553017"/>
              <a:gd name="connsiteY135" fmla="*/ 465696 h 559618"/>
              <a:gd name="connsiteX136" fmla="*/ 59293 w 553017"/>
              <a:gd name="connsiteY136" fmla="*/ 465293 h 559618"/>
              <a:gd name="connsiteX137" fmla="*/ 29904 w 553017"/>
              <a:gd name="connsiteY137" fmla="*/ 473355 h 559618"/>
              <a:gd name="connsiteX138" fmla="*/ 11788 w 553017"/>
              <a:gd name="connsiteY138" fmla="*/ 462472 h 559618"/>
              <a:gd name="connsiteX139" fmla="*/ 1724 w 553017"/>
              <a:gd name="connsiteY139" fmla="*/ 425790 h 559618"/>
              <a:gd name="connsiteX140" fmla="*/ 2932 w 553017"/>
              <a:gd name="connsiteY140" fmla="*/ 414503 h 559618"/>
              <a:gd name="connsiteX141" fmla="*/ 12191 w 553017"/>
              <a:gd name="connsiteY141" fmla="*/ 407247 h 559618"/>
              <a:gd name="connsiteX142" fmla="*/ 41579 w 553017"/>
              <a:gd name="connsiteY142" fmla="*/ 399588 h 559618"/>
              <a:gd name="connsiteX143" fmla="*/ 41982 w 553017"/>
              <a:gd name="connsiteY143" fmla="*/ 398782 h 559618"/>
              <a:gd name="connsiteX144" fmla="*/ 44800 w 553017"/>
              <a:gd name="connsiteY144" fmla="*/ 379433 h 559618"/>
              <a:gd name="connsiteX145" fmla="*/ 44397 w 553017"/>
              <a:gd name="connsiteY145" fmla="*/ 378224 h 559618"/>
              <a:gd name="connsiteX146" fmla="*/ 17827 w 553017"/>
              <a:gd name="connsiteY146" fmla="*/ 363310 h 559618"/>
              <a:gd name="connsiteX147" fmla="*/ 12594 w 553017"/>
              <a:gd name="connsiteY147" fmla="*/ 342752 h 559618"/>
              <a:gd name="connsiteX148" fmla="*/ 31515 w 553017"/>
              <a:gd name="connsiteY148" fmla="*/ 309698 h 559618"/>
              <a:gd name="connsiteX149" fmla="*/ 40774 w 553017"/>
              <a:gd name="connsiteY149" fmla="*/ 302845 h 559618"/>
              <a:gd name="connsiteX150" fmla="*/ 52046 w 553017"/>
              <a:gd name="connsiteY150" fmla="*/ 304457 h 559618"/>
              <a:gd name="connsiteX151" fmla="*/ 78214 w 553017"/>
              <a:gd name="connsiteY151" fmla="*/ 319775 h 559618"/>
              <a:gd name="connsiteX152" fmla="*/ 79019 w 553017"/>
              <a:gd name="connsiteY152" fmla="*/ 319372 h 559618"/>
              <a:gd name="connsiteX153" fmla="*/ 94720 w 553017"/>
              <a:gd name="connsiteY153" fmla="*/ 307279 h 559618"/>
              <a:gd name="connsiteX154" fmla="*/ 95122 w 553017"/>
              <a:gd name="connsiteY154" fmla="*/ 306070 h 559618"/>
              <a:gd name="connsiteX155" fmla="*/ 87071 w 553017"/>
              <a:gd name="connsiteY155" fmla="*/ 277047 h 559618"/>
              <a:gd name="connsiteX156" fmla="*/ 97940 w 553017"/>
              <a:gd name="connsiteY156" fmla="*/ 258907 h 559618"/>
              <a:gd name="connsiteX157" fmla="*/ 375574 w 553017"/>
              <a:gd name="connsiteY157" fmla="*/ 127581 h 559618"/>
              <a:gd name="connsiteX158" fmla="*/ 382731 w 553017"/>
              <a:gd name="connsiteY158" fmla="*/ 134854 h 559618"/>
              <a:gd name="connsiteX159" fmla="*/ 382731 w 553017"/>
              <a:gd name="connsiteY159" fmla="*/ 178493 h 559618"/>
              <a:gd name="connsiteX160" fmla="*/ 378755 w 553017"/>
              <a:gd name="connsiteY160" fmla="*/ 187382 h 559618"/>
              <a:gd name="connsiteX161" fmla="*/ 358082 w 553017"/>
              <a:gd name="connsiteY161" fmla="*/ 208393 h 559618"/>
              <a:gd name="connsiteX162" fmla="*/ 352913 w 553017"/>
              <a:gd name="connsiteY162" fmla="*/ 210818 h 559618"/>
              <a:gd name="connsiteX163" fmla="*/ 348143 w 553017"/>
              <a:gd name="connsiteY163" fmla="*/ 208393 h 559618"/>
              <a:gd name="connsiteX164" fmla="*/ 348143 w 553017"/>
              <a:gd name="connsiteY164" fmla="*/ 198292 h 559618"/>
              <a:gd name="connsiteX165" fmla="*/ 368418 w 553017"/>
              <a:gd name="connsiteY165" fmla="*/ 177685 h 559618"/>
              <a:gd name="connsiteX166" fmla="*/ 368418 w 553017"/>
              <a:gd name="connsiteY166" fmla="*/ 134854 h 559618"/>
              <a:gd name="connsiteX167" fmla="*/ 375574 w 553017"/>
              <a:gd name="connsiteY167" fmla="*/ 127581 h 559618"/>
              <a:gd name="connsiteX168" fmla="*/ 376699 w 553017"/>
              <a:gd name="connsiteY168" fmla="*/ 107480 h 559618"/>
              <a:gd name="connsiteX169" fmla="*/ 317273 w 553017"/>
              <a:gd name="connsiteY169" fmla="*/ 141300 h 559618"/>
              <a:gd name="connsiteX170" fmla="*/ 309997 w 553017"/>
              <a:gd name="connsiteY170" fmla="*/ 193641 h 559618"/>
              <a:gd name="connsiteX171" fmla="*/ 342337 w 553017"/>
              <a:gd name="connsiteY171" fmla="*/ 235111 h 559618"/>
              <a:gd name="connsiteX172" fmla="*/ 394487 w 553017"/>
              <a:gd name="connsiteY172" fmla="*/ 242359 h 559618"/>
              <a:gd name="connsiteX173" fmla="*/ 436530 w 553017"/>
              <a:gd name="connsiteY173" fmla="*/ 210149 h 559618"/>
              <a:gd name="connsiteX174" fmla="*/ 443402 w 553017"/>
              <a:gd name="connsiteY174" fmla="*/ 158211 h 559618"/>
              <a:gd name="connsiteX175" fmla="*/ 411466 w 553017"/>
              <a:gd name="connsiteY175" fmla="*/ 116338 h 559618"/>
              <a:gd name="connsiteX176" fmla="*/ 376699 w 553017"/>
              <a:gd name="connsiteY176" fmla="*/ 107480 h 559618"/>
              <a:gd name="connsiteX177" fmla="*/ 102844 w 553017"/>
              <a:gd name="connsiteY177" fmla="*/ 104609 h 559618"/>
              <a:gd name="connsiteX178" fmla="*/ 72412 w 553017"/>
              <a:gd name="connsiteY178" fmla="*/ 122473 h 559618"/>
              <a:gd name="connsiteX179" fmla="*/ 85226 w 553017"/>
              <a:gd name="connsiteY179" fmla="*/ 170379 h 559618"/>
              <a:gd name="connsiteX180" fmla="*/ 132474 w 553017"/>
              <a:gd name="connsiteY180" fmla="*/ 157388 h 559618"/>
              <a:gd name="connsiteX181" fmla="*/ 120061 w 553017"/>
              <a:gd name="connsiteY181" fmla="*/ 109075 h 559618"/>
              <a:gd name="connsiteX182" fmla="*/ 102844 w 553017"/>
              <a:gd name="connsiteY182" fmla="*/ 104609 h 559618"/>
              <a:gd name="connsiteX183" fmla="*/ 387059 w 553017"/>
              <a:gd name="connsiteY183" fmla="*/ 93577 h 559618"/>
              <a:gd name="connsiteX184" fmla="*/ 418338 w 553017"/>
              <a:gd name="connsiteY184" fmla="*/ 103857 h 559618"/>
              <a:gd name="connsiteX185" fmla="*/ 457147 w 553017"/>
              <a:gd name="connsiteY185" fmla="*/ 154184 h 559618"/>
              <a:gd name="connsiteX186" fmla="*/ 448658 w 553017"/>
              <a:gd name="connsiteY186" fmla="*/ 217396 h 559618"/>
              <a:gd name="connsiteX187" fmla="*/ 398125 w 553017"/>
              <a:gd name="connsiteY187" fmla="*/ 255646 h 559618"/>
              <a:gd name="connsiteX188" fmla="*/ 376295 w 553017"/>
              <a:gd name="connsiteY188" fmla="*/ 258867 h 559618"/>
              <a:gd name="connsiteX189" fmla="*/ 335061 w 553017"/>
              <a:gd name="connsiteY189" fmla="*/ 247593 h 559618"/>
              <a:gd name="connsiteX190" fmla="*/ 296656 w 553017"/>
              <a:gd name="connsiteY190" fmla="*/ 197265 h 559618"/>
              <a:gd name="connsiteX191" fmla="*/ 304741 w 553017"/>
              <a:gd name="connsiteY191" fmla="*/ 134456 h 559618"/>
              <a:gd name="connsiteX192" fmla="*/ 387059 w 553017"/>
              <a:gd name="connsiteY192" fmla="*/ 93577 h 559618"/>
              <a:gd name="connsiteX193" fmla="*/ 108712 w 553017"/>
              <a:gd name="connsiteY193" fmla="*/ 90615 h 559618"/>
              <a:gd name="connsiteX194" fmla="*/ 127269 w 553017"/>
              <a:gd name="connsiteY194" fmla="*/ 96895 h 559618"/>
              <a:gd name="connsiteX195" fmla="*/ 145287 w 553017"/>
              <a:gd name="connsiteY195" fmla="*/ 164695 h 559618"/>
              <a:gd name="connsiteX196" fmla="*/ 102443 w 553017"/>
              <a:gd name="connsiteY196" fmla="*/ 189461 h 559618"/>
              <a:gd name="connsiteX197" fmla="*/ 78018 w 553017"/>
              <a:gd name="connsiteY197" fmla="*/ 182965 h 559618"/>
              <a:gd name="connsiteX198" fmla="*/ 60400 w 553017"/>
              <a:gd name="connsiteY198" fmla="*/ 115165 h 559618"/>
              <a:gd name="connsiteX199" fmla="*/ 108712 w 553017"/>
              <a:gd name="connsiteY199" fmla="*/ 90615 h 559618"/>
              <a:gd name="connsiteX200" fmla="*/ 88596 w 553017"/>
              <a:gd name="connsiteY200" fmla="*/ 53031 h 559618"/>
              <a:gd name="connsiteX201" fmla="*/ 69572 w 553017"/>
              <a:gd name="connsiteY201" fmla="*/ 58299 h 559618"/>
              <a:gd name="connsiteX202" fmla="*/ 74024 w 553017"/>
              <a:gd name="connsiteY202" fmla="*/ 74509 h 559618"/>
              <a:gd name="connsiteX203" fmla="*/ 68762 w 553017"/>
              <a:gd name="connsiteY203" fmla="*/ 87883 h 559618"/>
              <a:gd name="connsiteX204" fmla="*/ 60667 w 553017"/>
              <a:gd name="connsiteY204" fmla="*/ 94367 h 559618"/>
              <a:gd name="connsiteX205" fmla="*/ 45690 w 553017"/>
              <a:gd name="connsiteY205" fmla="*/ 95988 h 559618"/>
              <a:gd name="connsiteX206" fmla="*/ 31119 w 553017"/>
              <a:gd name="connsiteY206" fmla="*/ 87477 h 559618"/>
              <a:gd name="connsiteX207" fmla="*/ 21404 w 553017"/>
              <a:gd name="connsiteY207" fmla="*/ 104903 h 559618"/>
              <a:gd name="connsiteX208" fmla="*/ 35976 w 553017"/>
              <a:gd name="connsiteY208" fmla="*/ 113414 h 559618"/>
              <a:gd name="connsiteX209" fmla="*/ 42047 w 553017"/>
              <a:gd name="connsiteY209" fmla="*/ 126787 h 559618"/>
              <a:gd name="connsiteX210" fmla="*/ 40833 w 553017"/>
              <a:gd name="connsiteY210" fmla="*/ 136513 h 559618"/>
              <a:gd name="connsiteX211" fmla="*/ 31523 w 553017"/>
              <a:gd name="connsiteY211" fmla="*/ 148265 h 559618"/>
              <a:gd name="connsiteX212" fmla="*/ 15333 w 553017"/>
              <a:gd name="connsiteY212" fmla="*/ 152318 h 559618"/>
              <a:gd name="connsiteX213" fmla="*/ 20190 w 553017"/>
              <a:gd name="connsiteY213" fmla="*/ 172175 h 559618"/>
              <a:gd name="connsiteX214" fmla="*/ 36785 w 553017"/>
              <a:gd name="connsiteY214" fmla="*/ 167312 h 559618"/>
              <a:gd name="connsiteX215" fmla="*/ 50548 w 553017"/>
              <a:gd name="connsiteY215" fmla="*/ 172581 h 559618"/>
              <a:gd name="connsiteX216" fmla="*/ 56619 w 553017"/>
              <a:gd name="connsiteY216" fmla="*/ 180686 h 559618"/>
              <a:gd name="connsiteX217" fmla="*/ 58238 w 553017"/>
              <a:gd name="connsiteY217" fmla="*/ 194870 h 559618"/>
              <a:gd name="connsiteX218" fmla="*/ 49333 w 553017"/>
              <a:gd name="connsiteY218" fmla="*/ 210269 h 559618"/>
              <a:gd name="connsiteX219" fmla="*/ 66738 w 553017"/>
              <a:gd name="connsiteY219" fmla="*/ 219995 h 559618"/>
              <a:gd name="connsiteX220" fmla="*/ 75238 w 553017"/>
              <a:gd name="connsiteY220" fmla="*/ 205001 h 559618"/>
              <a:gd name="connsiteX221" fmla="*/ 86167 w 553017"/>
              <a:gd name="connsiteY221" fmla="*/ 198922 h 559618"/>
              <a:gd name="connsiteX222" fmla="*/ 88596 w 553017"/>
              <a:gd name="connsiteY222" fmla="*/ 198922 h 559618"/>
              <a:gd name="connsiteX223" fmla="*/ 98715 w 553017"/>
              <a:gd name="connsiteY223" fmla="*/ 200138 h 559618"/>
              <a:gd name="connsiteX224" fmla="*/ 110049 w 553017"/>
              <a:gd name="connsiteY224" fmla="*/ 209459 h 559618"/>
              <a:gd name="connsiteX225" fmla="*/ 114501 w 553017"/>
              <a:gd name="connsiteY225" fmla="*/ 226479 h 559618"/>
              <a:gd name="connsiteX226" fmla="*/ 133930 w 553017"/>
              <a:gd name="connsiteY226" fmla="*/ 221211 h 559618"/>
              <a:gd name="connsiteX227" fmla="*/ 129073 w 553017"/>
              <a:gd name="connsiteY227" fmla="*/ 204190 h 559618"/>
              <a:gd name="connsiteX228" fmla="*/ 134739 w 553017"/>
              <a:gd name="connsiteY228" fmla="*/ 190817 h 559618"/>
              <a:gd name="connsiteX229" fmla="*/ 142430 w 553017"/>
              <a:gd name="connsiteY229" fmla="*/ 184738 h 559618"/>
              <a:gd name="connsiteX230" fmla="*/ 157002 w 553017"/>
              <a:gd name="connsiteY230" fmla="*/ 183117 h 559618"/>
              <a:gd name="connsiteX231" fmla="*/ 171978 w 553017"/>
              <a:gd name="connsiteY231" fmla="*/ 191628 h 559618"/>
              <a:gd name="connsiteX232" fmla="*/ 182097 w 553017"/>
              <a:gd name="connsiteY232" fmla="*/ 174607 h 559618"/>
              <a:gd name="connsiteX233" fmla="*/ 167121 w 553017"/>
              <a:gd name="connsiteY233" fmla="*/ 166097 h 559618"/>
              <a:gd name="connsiteX234" fmla="*/ 161049 w 553017"/>
              <a:gd name="connsiteY234" fmla="*/ 152318 h 559618"/>
              <a:gd name="connsiteX235" fmla="*/ 162668 w 553017"/>
              <a:gd name="connsiteY235" fmla="*/ 142592 h 559618"/>
              <a:gd name="connsiteX236" fmla="*/ 171573 w 553017"/>
              <a:gd name="connsiteY236" fmla="*/ 131245 h 559618"/>
              <a:gd name="connsiteX237" fmla="*/ 188169 w 553017"/>
              <a:gd name="connsiteY237" fmla="*/ 126787 h 559618"/>
              <a:gd name="connsiteX238" fmla="*/ 183312 w 553017"/>
              <a:gd name="connsiteY238" fmla="*/ 107335 h 559618"/>
              <a:gd name="connsiteX239" fmla="*/ 167121 w 553017"/>
              <a:gd name="connsiteY239" fmla="*/ 112198 h 559618"/>
              <a:gd name="connsiteX240" fmla="*/ 153359 w 553017"/>
              <a:gd name="connsiteY240" fmla="*/ 106524 h 559618"/>
              <a:gd name="connsiteX241" fmla="*/ 146882 w 553017"/>
              <a:gd name="connsiteY241" fmla="*/ 98419 h 559618"/>
              <a:gd name="connsiteX242" fmla="*/ 145263 w 553017"/>
              <a:gd name="connsiteY242" fmla="*/ 83830 h 559618"/>
              <a:gd name="connsiteX243" fmla="*/ 153764 w 553017"/>
              <a:gd name="connsiteY243" fmla="*/ 69241 h 559618"/>
              <a:gd name="connsiteX244" fmla="*/ 136358 w 553017"/>
              <a:gd name="connsiteY244" fmla="*/ 59515 h 559618"/>
              <a:gd name="connsiteX245" fmla="*/ 127858 w 553017"/>
              <a:gd name="connsiteY245" fmla="*/ 74104 h 559618"/>
              <a:gd name="connsiteX246" fmla="*/ 114906 w 553017"/>
              <a:gd name="connsiteY246" fmla="*/ 79778 h 559618"/>
              <a:gd name="connsiteX247" fmla="*/ 104382 w 553017"/>
              <a:gd name="connsiteY247" fmla="*/ 78157 h 559618"/>
              <a:gd name="connsiteX248" fmla="*/ 93048 w 553017"/>
              <a:gd name="connsiteY248" fmla="*/ 69241 h 559618"/>
              <a:gd name="connsiteX249" fmla="*/ 87381 w 553017"/>
              <a:gd name="connsiteY249" fmla="*/ 38442 h 559618"/>
              <a:gd name="connsiteX250" fmla="*/ 101953 w 553017"/>
              <a:gd name="connsiteY250" fmla="*/ 46952 h 559618"/>
              <a:gd name="connsiteX251" fmla="*/ 106406 w 553017"/>
              <a:gd name="connsiteY251" fmla="*/ 63973 h 559618"/>
              <a:gd name="connsiteX252" fmla="*/ 116525 w 553017"/>
              <a:gd name="connsiteY252" fmla="*/ 65594 h 559618"/>
              <a:gd name="connsiteX253" fmla="*/ 125430 w 553017"/>
              <a:gd name="connsiteY253" fmla="*/ 50194 h 559618"/>
              <a:gd name="connsiteX254" fmla="*/ 142025 w 553017"/>
              <a:gd name="connsiteY254" fmla="*/ 45736 h 559618"/>
              <a:gd name="connsiteX255" fmla="*/ 162668 w 553017"/>
              <a:gd name="connsiteY255" fmla="*/ 57894 h 559618"/>
              <a:gd name="connsiteX256" fmla="*/ 168335 w 553017"/>
              <a:gd name="connsiteY256" fmla="*/ 65188 h 559618"/>
              <a:gd name="connsiteX257" fmla="*/ 167121 w 553017"/>
              <a:gd name="connsiteY257" fmla="*/ 74104 h 559618"/>
              <a:gd name="connsiteX258" fmla="*/ 158216 w 553017"/>
              <a:gd name="connsiteY258" fmla="*/ 89909 h 559618"/>
              <a:gd name="connsiteX259" fmla="*/ 164288 w 553017"/>
              <a:gd name="connsiteY259" fmla="*/ 97609 h 559618"/>
              <a:gd name="connsiteX260" fmla="*/ 181693 w 553017"/>
              <a:gd name="connsiteY260" fmla="*/ 93151 h 559618"/>
              <a:gd name="connsiteX261" fmla="*/ 196264 w 553017"/>
              <a:gd name="connsiteY261" fmla="*/ 101661 h 559618"/>
              <a:gd name="connsiteX262" fmla="*/ 202336 w 553017"/>
              <a:gd name="connsiteY262" fmla="*/ 125166 h 559618"/>
              <a:gd name="connsiteX263" fmla="*/ 193836 w 553017"/>
              <a:gd name="connsiteY263" fmla="*/ 140160 h 559618"/>
              <a:gd name="connsiteX264" fmla="*/ 176835 w 553017"/>
              <a:gd name="connsiteY264" fmla="*/ 144618 h 559618"/>
              <a:gd name="connsiteX265" fmla="*/ 175621 w 553017"/>
              <a:gd name="connsiteY265" fmla="*/ 154344 h 559618"/>
              <a:gd name="connsiteX266" fmla="*/ 191002 w 553017"/>
              <a:gd name="connsiteY266" fmla="*/ 163665 h 559618"/>
              <a:gd name="connsiteX267" fmla="*/ 196669 w 553017"/>
              <a:gd name="connsiteY267" fmla="*/ 170960 h 559618"/>
              <a:gd name="connsiteX268" fmla="*/ 195455 w 553017"/>
              <a:gd name="connsiteY268" fmla="*/ 179875 h 559618"/>
              <a:gd name="connsiteX269" fmla="*/ 183312 w 553017"/>
              <a:gd name="connsiteY269" fmla="*/ 200948 h 559618"/>
              <a:gd name="connsiteX270" fmla="*/ 176026 w 553017"/>
              <a:gd name="connsiteY270" fmla="*/ 206622 h 559618"/>
              <a:gd name="connsiteX271" fmla="*/ 167121 w 553017"/>
              <a:gd name="connsiteY271" fmla="*/ 205406 h 559618"/>
              <a:gd name="connsiteX272" fmla="*/ 150930 w 553017"/>
              <a:gd name="connsiteY272" fmla="*/ 196491 h 559618"/>
              <a:gd name="connsiteX273" fmla="*/ 143644 w 553017"/>
              <a:gd name="connsiteY273" fmla="*/ 202569 h 559618"/>
              <a:gd name="connsiteX274" fmla="*/ 148097 w 553017"/>
              <a:gd name="connsiteY274" fmla="*/ 219995 h 559618"/>
              <a:gd name="connsiteX275" fmla="*/ 146882 w 553017"/>
              <a:gd name="connsiteY275" fmla="*/ 228911 h 559618"/>
              <a:gd name="connsiteX276" fmla="*/ 139597 w 553017"/>
              <a:gd name="connsiteY276" fmla="*/ 234584 h 559618"/>
              <a:gd name="connsiteX277" fmla="*/ 116120 w 553017"/>
              <a:gd name="connsiteY277" fmla="*/ 240663 h 559618"/>
              <a:gd name="connsiteX278" fmla="*/ 113287 w 553017"/>
              <a:gd name="connsiteY278" fmla="*/ 241069 h 559618"/>
              <a:gd name="connsiteX279" fmla="*/ 101144 w 553017"/>
              <a:gd name="connsiteY279" fmla="*/ 232153 h 559618"/>
              <a:gd name="connsiteX280" fmla="*/ 96691 w 553017"/>
              <a:gd name="connsiteY280" fmla="*/ 214727 h 559618"/>
              <a:gd name="connsiteX281" fmla="*/ 87381 w 553017"/>
              <a:gd name="connsiteY281" fmla="*/ 213511 h 559618"/>
              <a:gd name="connsiteX282" fmla="*/ 78072 w 553017"/>
              <a:gd name="connsiteY282" fmla="*/ 229316 h 559618"/>
              <a:gd name="connsiteX283" fmla="*/ 70381 w 553017"/>
              <a:gd name="connsiteY283" fmla="*/ 234990 h 559618"/>
              <a:gd name="connsiteX284" fmla="*/ 61476 w 553017"/>
              <a:gd name="connsiteY284" fmla="*/ 233774 h 559618"/>
              <a:gd name="connsiteX285" fmla="*/ 40428 w 553017"/>
              <a:gd name="connsiteY285" fmla="*/ 221211 h 559618"/>
              <a:gd name="connsiteX286" fmla="*/ 34762 w 553017"/>
              <a:gd name="connsiteY286" fmla="*/ 213917 h 559618"/>
              <a:gd name="connsiteX287" fmla="*/ 35976 w 553017"/>
              <a:gd name="connsiteY287" fmla="*/ 205001 h 559618"/>
              <a:gd name="connsiteX288" fmla="*/ 45286 w 553017"/>
              <a:gd name="connsiteY288" fmla="*/ 189196 h 559618"/>
              <a:gd name="connsiteX289" fmla="*/ 39214 w 553017"/>
              <a:gd name="connsiteY289" fmla="*/ 181496 h 559618"/>
              <a:gd name="connsiteX290" fmla="*/ 21809 w 553017"/>
              <a:gd name="connsiteY290" fmla="*/ 186359 h 559618"/>
              <a:gd name="connsiteX291" fmla="*/ 6832 w 553017"/>
              <a:gd name="connsiteY291" fmla="*/ 177849 h 559618"/>
              <a:gd name="connsiteX292" fmla="*/ 356 w 553017"/>
              <a:gd name="connsiteY292" fmla="*/ 153939 h 559618"/>
              <a:gd name="connsiteX293" fmla="*/ 9261 w 553017"/>
              <a:gd name="connsiteY293" fmla="*/ 139350 h 559618"/>
              <a:gd name="connsiteX294" fmla="*/ 26261 w 553017"/>
              <a:gd name="connsiteY294" fmla="*/ 134892 h 559618"/>
              <a:gd name="connsiteX295" fmla="*/ 27476 w 553017"/>
              <a:gd name="connsiteY295" fmla="*/ 125166 h 559618"/>
              <a:gd name="connsiteX296" fmla="*/ 12499 w 553017"/>
              <a:gd name="connsiteY296" fmla="*/ 115845 h 559618"/>
              <a:gd name="connsiteX297" fmla="*/ 8047 w 553017"/>
              <a:gd name="connsiteY297" fmla="*/ 99635 h 559618"/>
              <a:gd name="connsiteX298" fmla="*/ 20190 w 553017"/>
              <a:gd name="connsiteY298" fmla="*/ 78157 h 559618"/>
              <a:gd name="connsiteX299" fmla="*/ 27476 w 553017"/>
              <a:gd name="connsiteY299" fmla="*/ 72888 h 559618"/>
              <a:gd name="connsiteX300" fmla="*/ 36381 w 553017"/>
              <a:gd name="connsiteY300" fmla="*/ 74104 h 559618"/>
              <a:gd name="connsiteX301" fmla="*/ 51762 w 553017"/>
              <a:gd name="connsiteY301" fmla="*/ 82614 h 559618"/>
              <a:gd name="connsiteX302" fmla="*/ 59857 w 553017"/>
              <a:gd name="connsiteY302" fmla="*/ 76536 h 559618"/>
              <a:gd name="connsiteX303" fmla="*/ 55000 w 553017"/>
              <a:gd name="connsiteY303" fmla="*/ 59515 h 559618"/>
              <a:gd name="connsiteX304" fmla="*/ 56619 w 553017"/>
              <a:gd name="connsiteY304" fmla="*/ 50599 h 559618"/>
              <a:gd name="connsiteX305" fmla="*/ 63905 w 553017"/>
              <a:gd name="connsiteY305" fmla="*/ 44521 h 559618"/>
              <a:gd name="connsiteX306" fmla="*/ 355702 w 553017"/>
              <a:gd name="connsiteY306" fmla="*/ 14351 h 559618"/>
              <a:gd name="connsiteX307" fmla="*/ 313706 w 553017"/>
              <a:gd name="connsiteY307" fmla="*/ 25223 h 559618"/>
              <a:gd name="connsiteX308" fmla="*/ 312494 w 553017"/>
              <a:gd name="connsiteY308" fmla="*/ 27639 h 559618"/>
              <a:gd name="connsiteX309" fmla="*/ 321378 w 553017"/>
              <a:gd name="connsiteY309" fmla="*/ 60661 h 559618"/>
              <a:gd name="connsiteX310" fmla="*/ 314513 w 553017"/>
              <a:gd name="connsiteY310" fmla="*/ 78379 h 559618"/>
              <a:gd name="connsiteX311" fmla="*/ 298361 w 553017"/>
              <a:gd name="connsiteY311" fmla="*/ 90863 h 559618"/>
              <a:gd name="connsiteX312" fmla="*/ 279786 w 553017"/>
              <a:gd name="connsiteY312" fmla="*/ 92876 h 559618"/>
              <a:gd name="connsiteX313" fmla="*/ 249500 w 553017"/>
              <a:gd name="connsiteY313" fmla="*/ 75560 h 559618"/>
              <a:gd name="connsiteX314" fmla="*/ 247078 w 553017"/>
              <a:gd name="connsiteY314" fmla="*/ 76366 h 559618"/>
              <a:gd name="connsiteX315" fmla="*/ 225676 w 553017"/>
              <a:gd name="connsiteY315" fmla="*/ 113816 h 559618"/>
              <a:gd name="connsiteX316" fmla="*/ 226080 w 553017"/>
              <a:gd name="connsiteY316" fmla="*/ 116233 h 559618"/>
              <a:gd name="connsiteX317" fmla="*/ 256365 w 553017"/>
              <a:gd name="connsiteY317" fmla="*/ 133549 h 559618"/>
              <a:gd name="connsiteX318" fmla="*/ 263634 w 553017"/>
              <a:gd name="connsiteY318" fmla="*/ 150864 h 559618"/>
              <a:gd name="connsiteX319" fmla="*/ 261211 w 553017"/>
              <a:gd name="connsiteY319" fmla="*/ 170597 h 559618"/>
              <a:gd name="connsiteX320" fmla="*/ 249500 w 553017"/>
              <a:gd name="connsiteY320" fmla="*/ 185496 h 559618"/>
              <a:gd name="connsiteX321" fmla="*/ 215984 w 553017"/>
              <a:gd name="connsiteY321" fmla="*/ 194356 h 559618"/>
              <a:gd name="connsiteX322" fmla="*/ 214773 w 553017"/>
              <a:gd name="connsiteY322" fmla="*/ 195564 h 559618"/>
              <a:gd name="connsiteX323" fmla="*/ 214773 w 553017"/>
              <a:gd name="connsiteY323" fmla="*/ 196772 h 559618"/>
              <a:gd name="connsiteX324" fmla="*/ 226080 w 553017"/>
              <a:gd name="connsiteY324" fmla="*/ 238249 h 559618"/>
              <a:gd name="connsiteX325" fmla="*/ 226887 w 553017"/>
              <a:gd name="connsiteY325" fmla="*/ 239458 h 559618"/>
              <a:gd name="connsiteX326" fmla="*/ 228099 w 553017"/>
              <a:gd name="connsiteY326" fmla="*/ 239860 h 559618"/>
              <a:gd name="connsiteX327" fmla="*/ 262018 w 553017"/>
              <a:gd name="connsiteY327" fmla="*/ 231001 h 559618"/>
              <a:gd name="connsiteX328" fmla="*/ 279786 w 553017"/>
              <a:gd name="connsiteY328" fmla="*/ 237847 h 559618"/>
              <a:gd name="connsiteX329" fmla="*/ 291496 w 553017"/>
              <a:gd name="connsiteY329" fmla="*/ 253150 h 559618"/>
              <a:gd name="connsiteX330" fmla="*/ 293919 w 553017"/>
              <a:gd name="connsiteY330" fmla="*/ 272076 h 559618"/>
              <a:gd name="connsiteX331" fmla="*/ 276152 w 553017"/>
              <a:gd name="connsiteY331" fmla="*/ 302681 h 559618"/>
              <a:gd name="connsiteX332" fmla="*/ 276959 w 553017"/>
              <a:gd name="connsiteY332" fmla="*/ 305097 h 559618"/>
              <a:gd name="connsiteX333" fmla="*/ 314513 w 553017"/>
              <a:gd name="connsiteY333" fmla="*/ 326440 h 559618"/>
              <a:gd name="connsiteX334" fmla="*/ 316129 w 553017"/>
              <a:gd name="connsiteY334" fmla="*/ 326843 h 559618"/>
              <a:gd name="connsiteX335" fmla="*/ 316936 w 553017"/>
              <a:gd name="connsiteY335" fmla="*/ 326038 h 559618"/>
              <a:gd name="connsiteX336" fmla="*/ 334704 w 553017"/>
              <a:gd name="connsiteY336" fmla="*/ 295433 h 559618"/>
              <a:gd name="connsiteX337" fmla="*/ 348433 w 553017"/>
              <a:gd name="connsiteY337" fmla="*/ 287379 h 559618"/>
              <a:gd name="connsiteX338" fmla="*/ 352067 w 553017"/>
              <a:gd name="connsiteY338" fmla="*/ 287782 h 559618"/>
              <a:gd name="connsiteX339" fmla="*/ 371046 w 553017"/>
              <a:gd name="connsiteY339" fmla="*/ 290600 h 559618"/>
              <a:gd name="connsiteX340" fmla="*/ 386391 w 553017"/>
              <a:gd name="connsiteY340" fmla="*/ 302279 h 559618"/>
              <a:gd name="connsiteX341" fmla="*/ 395679 w 553017"/>
              <a:gd name="connsiteY341" fmla="*/ 336105 h 559618"/>
              <a:gd name="connsiteX342" fmla="*/ 396082 w 553017"/>
              <a:gd name="connsiteY342" fmla="*/ 337313 h 559618"/>
              <a:gd name="connsiteX343" fmla="*/ 397698 w 553017"/>
              <a:gd name="connsiteY343" fmla="*/ 337313 h 559618"/>
              <a:gd name="connsiteX344" fmla="*/ 439694 w 553017"/>
              <a:gd name="connsiteY344" fmla="*/ 326038 h 559618"/>
              <a:gd name="connsiteX345" fmla="*/ 440905 w 553017"/>
              <a:gd name="connsiteY345" fmla="*/ 324024 h 559618"/>
              <a:gd name="connsiteX346" fmla="*/ 431618 w 553017"/>
              <a:gd name="connsiteY346" fmla="*/ 290198 h 559618"/>
              <a:gd name="connsiteX347" fmla="*/ 438886 w 553017"/>
              <a:gd name="connsiteY347" fmla="*/ 272479 h 559618"/>
              <a:gd name="connsiteX348" fmla="*/ 454231 w 553017"/>
              <a:gd name="connsiteY348" fmla="*/ 260398 h 559618"/>
              <a:gd name="connsiteX349" fmla="*/ 473210 w 553017"/>
              <a:gd name="connsiteY349" fmla="*/ 258385 h 559618"/>
              <a:gd name="connsiteX350" fmla="*/ 503495 w 553017"/>
              <a:gd name="connsiteY350" fmla="*/ 276103 h 559618"/>
              <a:gd name="connsiteX351" fmla="*/ 505918 w 553017"/>
              <a:gd name="connsiteY351" fmla="*/ 275298 h 559618"/>
              <a:gd name="connsiteX352" fmla="*/ 527724 w 553017"/>
              <a:gd name="connsiteY352" fmla="*/ 237847 h 559618"/>
              <a:gd name="connsiteX353" fmla="*/ 527724 w 553017"/>
              <a:gd name="connsiteY353" fmla="*/ 236639 h 559618"/>
              <a:gd name="connsiteX354" fmla="*/ 527320 w 553017"/>
              <a:gd name="connsiteY354" fmla="*/ 235431 h 559618"/>
              <a:gd name="connsiteX355" fmla="*/ 497034 w 553017"/>
              <a:gd name="connsiteY355" fmla="*/ 218115 h 559618"/>
              <a:gd name="connsiteX356" fmla="*/ 489362 w 553017"/>
              <a:gd name="connsiteY356" fmla="*/ 200396 h 559618"/>
              <a:gd name="connsiteX357" fmla="*/ 492189 w 553017"/>
              <a:gd name="connsiteY357" fmla="*/ 181067 h 559618"/>
              <a:gd name="connsiteX358" fmla="*/ 503899 w 553017"/>
              <a:gd name="connsiteY358" fmla="*/ 166167 h 559618"/>
              <a:gd name="connsiteX359" fmla="*/ 537415 w 553017"/>
              <a:gd name="connsiteY359" fmla="*/ 157308 h 559618"/>
              <a:gd name="connsiteX360" fmla="*/ 538626 w 553017"/>
              <a:gd name="connsiteY360" fmla="*/ 156502 h 559618"/>
              <a:gd name="connsiteX361" fmla="*/ 538626 w 553017"/>
              <a:gd name="connsiteY361" fmla="*/ 154891 h 559618"/>
              <a:gd name="connsiteX362" fmla="*/ 527320 w 553017"/>
              <a:gd name="connsiteY362" fmla="*/ 113011 h 559618"/>
              <a:gd name="connsiteX363" fmla="*/ 526512 w 553017"/>
              <a:gd name="connsiteY363" fmla="*/ 111803 h 559618"/>
              <a:gd name="connsiteX364" fmla="*/ 524897 w 553017"/>
              <a:gd name="connsiteY364" fmla="*/ 111803 h 559618"/>
              <a:gd name="connsiteX365" fmla="*/ 492189 w 553017"/>
              <a:gd name="connsiteY365" fmla="*/ 121065 h 559618"/>
              <a:gd name="connsiteX366" fmla="*/ 474017 w 553017"/>
              <a:gd name="connsiteY366" fmla="*/ 113816 h 559618"/>
              <a:gd name="connsiteX367" fmla="*/ 462307 w 553017"/>
              <a:gd name="connsiteY367" fmla="*/ 98111 h 559618"/>
              <a:gd name="connsiteX368" fmla="*/ 459884 w 553017"/>
              <a:gd name="connsiteY368" fmla="*/ 79185 h 559618"/>
              <a:gd name="connsiteX369" fmla="*/ 477248 w 553017"/>
              <a:gd name="connsiteY369" fmla="*/ 49385 h 559618"/>
              <a:gd name="connsiteX370" fmla="*/ 476440 w 553017"/>
              <a:gd name="connsiteY370" fmla="*/ 46969 h 559618"/>
              <a:gd name="connsiteX371" fmla="*/ 438886 w 553017"/>
              <a:gd name="connsiteY371" fmla="*/ 25223 h 559618"/>
              <a:gd name="connsiteX372" fmla="*/ 436463 w 553017"/>
              <a:gd name="connsiteY372" fmla="*/ 25626 h 559618"/>
              <a:gd name="connsiteX373" fmla="*/ 419099 w 553017"/>
              <a:gd name="connsiteY373" fmla="*/ 55828 h 559618"/>
              <a:gd name="connsiteX374" fmla="*/ 401736 w 553017"/>
              <a:gd name="connsiteY374" fmla="*/ 63077 h 559618"/>
              <a:gd name="connsiteX375" fmla="*/ 381949 w 553017"/>
              <a:gd name="connsiteY375" fmla="*/ 60661 h 559618"/>
              <a:gd name="connsiteX376" fmla="*/ 366605 w 553017"/>
              <a:gd name="connsiteY376" fmla="*/ 48580 h 559618"/>
              <a:gd name="connsiteX377" fmla="*/ 357721 w 553017"/>
              <a:gd name="connsiteY377" fmla="*/ 15559 h 559618"/>
              <a:gd name="connsiteX378" fmla="*/ 356913 w 553017"/>
              <a:gd name="connsiteY378" fmla="*/ 14351 h 559618"/>
              <a:gd name="connsiteX379" fmla="*/ 355702 w 553017"/>
              <a:gd name="connsiteY379" fmla="*/ 14351 h 559618"/>
              <a:gd name="connsiteX380" fmla="*/ 352067 w 553017"/>
              <a:gd name="connsiteY380" fmla="*/ 659 h 559618"/>
              <a:gd name="connsiteX381" fmla="*/ 364182 w 553017"/>
              <a:gd name="connsiteY381" fmla="*/ 2270 h 559618"/>
              <a:gd name="connsiteX382" fmla="*/ 371450 w 553017"/>
              <a:gd name="connsiteY382" fmla="*/ 11934 h 559618"/>
              <a:gd name="connsiteX383" fmla="*/ 380738 w 553017"/>
              <a:gd name="connsiteY383" fmla="*/ 44553 h 559618"/>
              <a:gd name="connsiteX384" fmla="*/ 382353 w 553017"/>
              <a:gd name="connsiteY384" fmla="*/ 46163 h 559618"/>
              <a:gd name="connsiteX385" fmla="*/ 404562 w 553017"/>
              <a:gd name="connsiteY385" fmla="*/ 49385 h 559618"/>
              <a:gd name="connsiteX386" fmla="*/ 406581 w 553017"/>
              <a:gd name="connsiteY386" fmla="*/ 48177 h 559618"/>
              <a:gd name="connsiteX387" fmla="*/ 423945 w 553017"/>
              <a:gd name="connsiteY387" fmla="*/ 18780 h 559618"/>
              <a:gd name="connsiteX388" fmla="*/ 433637 w 553017"/>
              <a:gd name="connsiteY388" fmla="*/ 11129 h 559618"/>
              <a:gd name="connsiteX389" fmla="*/ 445751 w 553017"/>
              <a:gd name="connsiteY389" fmla="*/ 13142 h 559618"/>
              <a:gd name="connsiteX390" fmla="*/ 483305 w 553017"/>
              <a:gd name="connsiteY390" fmla="*/ 34485 h 559618"/>
              <a:gd name="connsiteX391" fmla="*/ 490977 w 553017"/>
              <a:gd name="connsiteY391" fmla="*/ 44553 h 559618"/>
              <a:gd name="connsiteX392" fmla="*/ 489362 w 553017"/>
              <a:gd name="connsiteY392" fmla="*/ 56634 h 559618"/>
              <a:gd name="connsiteX393" fmla="*/ 472402 w 553017"/>
              <a:gd name="connsiteY393" fmla="*/ 86030 h 559618"/>
              <a:gd name="connsiteX394" fmla="*/ 472402 w 553017"/>
              <a:gd name="connsiteY394" fmla="*/ 88447 h 559618"/>
              <a:gd name="connsiteX395" fmla="*/ 486132 w 553017"/>
              <a:gd name="connsiteY395" fmla="*/ 106165 h 559618"/>
              <a:gd name="connsiteX396" fmla="*/ 488151 w 553017"/>
              <a:gd name="connsiteY396" fmla="*/ 106971 h 559618"/>
              <a:gd name="connsiteX397" fmla="*/ 521263 w 553017"/>
              <a:gd name="connsiteY397" fmla="*/ 98111 h 559618"/>
              <a:gd name="connsiteX398" fmla="*/ 533377 w 553017"/>
              <a:gd name="connsiteY398" fmla="*/ 99722 h 559618"/>
              <a:gd name="connsiteX399" fmla="*/ 541049 w 553017"/>
              <a:gd name="connsiteY399" fmla="*/ 109387 h 559618"/>
              <a:gd name="connsiteX400" fmla="*/ 552356 w 553017"/>
              <a:gd name="connsiteY400" fmla="*/ 151267 h 559618"/>
              <a:gd name="connsiteX401" fmla="*/ 550741 w 553017"/>
              <a:gd name="connsiteY401" fmla="*/ 163751 h 559618"/>
              <a:gd name="connsiteX402" fmla="*/ 541049 w 553017"/>
              <a:gd name="connsiteY402" fmla="*/ 170999 h 559618"/>
              <a:gd name="connsiteX403" fmla="*/ 507533 w 553017"/>
              <a:gd name="connsiteY403" fmla="*/ 179859 h 559618"/>
              <a:gd name="connsiteX404" fmla="*/ 506322 w 553017"/>
              <a:gd name="connsiteY404" fmla="*/ 181872 h 559618"/>
              <a:gd name="connsiteX405" fmla="*/ 503091 w 553017"/>
              <a:gd name="connsiteY405" fmla="*/ 203618 h 559618"/>
              <a:gd name="connsiteX406" fmla="*/ 504303 w 553017"/>
              <a:gd name="connsiteY406" fmla="*/ 205631 h 559618"/>
              <a:gd name="connsiteX407" fmla="*/ 534185 w 553017"/>
              <a:gd name="connsiteY407" fmla="*/ 222947 h 559618"/>
              <a:gd name="connsiteX408" fmla="*/ 541857 w 553017"/>
              <a:gd name="connsiteY408" fmla="*/ 232612 h 559618"/>
              <a:gd name="connsiteX409" fmla="*/ 539838 w 553017"/>
              <a:gd name="connsiteY409" fmla="*/ 245095 h 559618"/>
              <a:gd name="connsiteX410" fmla="*/ 518436 w 553017"/>
              <a:gd name="connsiteY410" fmla="*/ 282547 h 559618"/>
              <a:gd name="connsiteX411" fmla="*/ 496227 w 553017"/>
              <a:gd name="connsiteY411" fmla="*/ 288184 h 559618"/>
              <a:gd name="connsiteX412" fmla="*/ 465941 w 553017"/>
              <a:gd name="connsiteY412" fmla="*/ 270868 h 559618"/>
              <a:gd name="connsiteX413" fmla="*/ 463922 w 553017"/>
              <a:gd name="connsiteY413" fmla="*/ 271271 h 559618"/>
              <a:gd name="connsiteX414" fmla="*/ 446558 w 553017"/>
              <a:gd name="connsiteY414" fmla="*/ 284560 h 559618"/>
              <a:gd name="connsiteX415" fmla="*/ 445751 w 553017"/>
              <a:gd name="connsiteY415" fmla="*/ 286573 h 559618"/>
              <a:gd name="connsiteX416" fmla="*/ 454635 w 553017"/>
              <a:gd name="connsiteY416" fmla="*/ 320400 h 559618"/>
              <a:gd name="connsiteX417" fmla="*/ 443328 w 553017"/>
              <a:gd name="connsiteY417" fmla="*/ 340132 h 559618"/>
              <a:gd name="connsiteX418" fmla="*/ 401332 w 553017"/>
              <a:gd name="connsiteY418" fmla="*/ 351408 h 559618"/>
              <a:gd name="connsiteX419" fmla="*/ 396890 w 553017"/>
              <a:gd name="connsiteY419" fmla="*/ 351408 h 559618"/>
              <a:gd name="connsiteX420" fmla="*/ 389218 w 553017"/>
              <a:gd name="connsiteY420" fmla="*/ 349394 h 559618"/>
              <a:gd name="connsiteX421" fmla="*/ 381545 w 553017"/>
              <a:gd name="connsiteY421" fmla="*/ 339729 h 559618"/>
              <a:gd name="connsiteX422" fmla="*/ 372258 w 553017"/>
              <a:gd name="connsiteY422" fmla="*/ 305903 h 559618"/>
              <a:gd name="connsiteX423" fmla="*/ 370643 w 553017"/>
              <a:gd name="connsiteY423" fmla="*/ 304695 h 559618"/>
              <a:gd name="connsiteX424" fmla="*/ 349241 w 553017"/>
              <a:gd name="connsiteY424" fmla="*/ 301473 h 559618"/>
              <a:gd name="connsiteX425" fmla="*/ 346818 w 553017"/>
              <a:gd name="connsiteY425" fmla="*/ 302681 h 559618"/>
              <a:gd name="connsiteX426" fmla="*/ 329454 w 553017"/>
              <a:gd name="connsiteY426" fmla="*/ 333286 h 559618"/>
              <a:gd name="connsiteX427" fmla="*/ 319763 w 553017"/>
              <a:gd name="connsiteY427" fmla="*/ 340535 h 559618"/>
              <a:gd name="connsiteX428" fmla="*/ 307649 w 553017"/>
              <a:gd name="connsiteY428" fmla="*/ 338924 h 559618"/>
              <a:gd name="connsiteX429" fmla="*/ 269691 w 553017"/>
              <a:gd name="connsiteY429" fmla="*/ 317581 h 559618"/>
              <a:gd name="connsiteX430" fmla="*/ 263634 w 553017"/>
              <a:gd name="connsiteY430" fmla="*/ 295433 h 559618"/>
              <a:gd name="connsiteX431" fmla="*/ 281401 w 553017"/>
              <a:gd name="connsiteY431" fmla="*/ 264828 h 559618"/>
              <a:gd name="connsiteX432" fmla="*/ 280997 w 553017"/>
              <a:gd name="connsiteY432" fmla="*/ 262814 h 559618"/>
              <a:gd name="connsiteX433" fmla="*/ 267672 w 553017"/>
              <a:gd name="connsiteY433" fmla="*/ 245498 h 559618"/>
              <a:gd name="connsiteX434" fmla="*/ 265653 w 553017"/>
              <a:gd name="connsiteY434" fmla="*/ 244290 h 559618"/>
              <a:gd name="connsiteX435" fmla="*/ 231733 w 553017"/>
              <a:gd name="connsiteY435" fmla="*/ 253552 h 559618"/>
              <a:gd name="connsiteX436" fmla="*/ 219619 w 553017"/>
              <a:gd name="connsiteY436" fmla="*/ 251942 h 559618"/>
              <a:gd name="connsiteX437" fmla="*/ 211946 w 553017"/>
              <a:gd name="connsiteY437" fmla="*/ 242276 h 559618"/>
              <a:gd name="connsiteX438" fmla="*/ 200640 w 553017"/>
              <a:gd name="connsiteY438" fmla="*/ 200396 h 559618"/>
              <a:gd name="connsiteX439" fmla="*/ 202659 w 553017"/>
              <a:gd name="connsiteY439" fmla="*/ 188315 h 559618"/>
              <a:gd name="connsiteX440" fmla="*/ 212350 w 553017"/>
              <a:gd name="connsiteY440" fmla="*/ 181067 h 559618"/>
              <a:gd name="connsiteX441" fmla="*/ 245866 w 553017"/>
              <a:gd name="connsiteY441" fmla="*/ 171805 h 559618"/>
              <a:gd name="connsiteX442" fmla="*/ 247078 w 553017"/>
              <a:gd name="connsiteY442" fmla="*/ 170194 h 559618"/>
              <a:gd name="connsiteX443" fmla="*/ 249904 w 553017"/>
              <a:gd name="connsiteY443" fmla="*/ 148046 h 559618"/>
              <a:gd name="connsiteX444" fmla="*/ 249097 w 553017"/>
              <a:gd name="connsiteY444" fmla="*/ 146032 h 559618"/>
              <a:gd name="connsiteX445" fmla="*/ 218811 w 553017"/>
              <a:gd name="connsiteY445" fmla="*/ 128716 h 559618"/>
              <a:gd name="connsiteX446" fmla="*/ 211543 w 553017"/>
              <a:gd name="connsiteY446" fmla="*/ 119051 h 559618"/>
              <a:gd name="connsiteX447" fmla="*/ 213158 w 553017"/>
              <a:gd name="connsiteY447" fmla="*/ 106971 h 559618"/>
              <a:gd name="connsiteX448" fmla="*/ 234963 w 553017"/>
              <a:gd name="connsiteY448" fmla="*/ 69117 h 559618"/>
              <a:gd name="connsiteX449" fmla="*/ 244655 w 553017"/>
              <a:gd name="connsiteY449" fmla="*/ 61869 h 559618"/>
              <a:gd name="connsiteX450" fmla="*/ 256769 w 553017"/>
              <a:gd name="connsiteY450" fmla="*/ 63479 h 559618"/>
              <a:gd name="connsiteX451" fmla="*/ 286651 w 553017"/>
              <a:gd name="connsiteY451" fmla="*/ 80795 h 559618"/>
              <a:gd name="connsiteX452" fmla="*/ 289074 w 553017"/>
              <a:gd name="connsiteY452" fmla="*/ 79990 h 559618"/>
              <a:gd name="connsiteX453" fmla="*/ 306437 w 553017"/>
              <a:gd name="connsiteY453" fmla="*/ 66701 h 559618"/>
              <a:gd name="connsiteX454" fmla="*/ 307649 w 553017"/>
              <a:gd name="connsiteY454" fmla="*/ 64285 h 559618"/>
              <a:gd name="connsiteX455" fmla="*/ 298765 w 553017"/>
              <a:gd name="connsiteY455" fmla="*/ 31264 h 559618"/>
              <a:gd name="connsiteX456" fmla="*/ 310072 w 553017"/>
              <a:gd name="connsiteY456" fmla="*/ 11934 h 559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Lst>
            <a:rect l="l" t="t" r="r" b="b"/>
            <a:pathLst>
              <a:path w="553017" h="559618">
                <a:moveTo>
                  <a:pt x="156719" y="344360"/>
                </a:moveTo>
                <a:cubicBezTo>
                  <a:pt x="136582" y="344360"/>
                  <a:pt x="116444" y="355241"/>
                  <a:pt x="105570" y="374182"/>
                </a:cubicBezTo>
                <a:cubicBezTo>
                  <a:pt x="97515" y="387885"/>
                  <a:pt x="95501" y="404005"/>
                  <a:pt x="99528" y="419319"/>
                </a:cubicBezTo>
                <a:cubicBezTo>
                  <a:pt x="103556" y="434633"/>
                  <a:pt x="113222" y="447530"/>
                  <a:pt x="127318" y="455187"/>
                </a:cubicBezTo>
                <a:cubicBezTo>
                  <a:pt x="155511" y="471710"/>
                  <a:pt x="192162" y="462038"/>
                  <a:pt x="208272" y="433424"/>
                </a:cubicBezTo>
                <a:cubicBezTo>
                  <a:pt x="216327" y="420125"/>
                  <a:pt x="218743" y="404005"/>
                  <a:pt x="214313" y="388288"/>
                </a:cubicBezTo>
                <a:cubicBezTo>
                  <a:pt x="210285" y="373376"/>
                  <a:pt x="200619" y="360077"/>
                  <a:pt x="186523" y="352420"/>
                </a:cubicBezTo>
                <a:cubicBezTo>
                  <a:pt x="177663" y="346778"/>
                  <a:pt x="166788" y="344360"/>
                  <a:pt x="156719" y="344360"/>
                </a:cubicBezTo>
                <a:close/>
                <a:moveTo>
                  <a:pt x="165920" y="330720"/>
                </a:moveTo>
                <a:cubicBezTo>
                  <a:pt x="175447" y="331867"/>
                  <a:pt x="184912" y="334889"/>
                  <a:pt x="193773" y="339927"/>
                </a:cubicBezTo>
                <a:cubicBezTo>
                  <a:pt x="210688" y="350002"/>
                  <a:pt x="223174" y="365719"/>
                  <a:pt x="228007" y="384660"/>
                </a:cubicBezTo>
                <a:cubicBezTo>
                  <a:pt x="233242" y="404005"/>
                  <a:pt x="230423" y="423752"/>
                  <a:pt x="220757" y="440679"/>
                </a:cubicBezTo>
                <a:cubicBezTo>
                  <a:pt x="207063" y="464456"/>
                  <a:pt x="182496" y="477755"/>
                  <a:pt x="156719" y="477755"/>
                </a:cubicBezTo>
                <a:cubicBezTo>
                  <a:pt x="144234" y="477755"/>
                  <a:pt x="131749" y="474531"/>
                  <a:pt x="120069" y="467680"/>
                </a:cubicBezTo>
                <a:cubicBezTo>
                  <a:pt x="103153" y="458008"/>
                  <a:pt x="91071" y="441888"/>
                  <a:pt x="85835" y="422946"/>
                </a:cubicBezTo>
                <a:cubicBezTo>
                  <a:pt x="80599" y="404005"/>
                  <a:pt x="83016" y="384257"/>
                  <a:pt x="93084" y="367331"/>
                </a:cubicBezTo>
                <a:cubicBezTo>
                  <a:pt x="108188" y="340732"/>
                  <a:pt x="137337" y="327282"/>
                  <a:pt x="165920" y="330720"/>
                </a:cubicBezTo>
                <a:close/>
                <a:moveTo>
                  <a:pt x="138198" y="262535"/>
                </a:moveTo>
                <a:lnTo>
                  <a:pt x="101564" y="272613"/>
                </a:lnTo>
                <a:cubicBezTo>
                  <a:pt x="101161" y="272613"/>
                  <a:pt x="101161" y="273016"/>
                  <a:pt x="101161" y="273419"/>
                </a:cubicBezTo>
                <a:lnTo>
                  <a:pt x="108810" y="302442"/>
                </a:lnTo>
                <a:cubicBezTo>
                  <a:pt x="110420" y="308891"/>
                  <a:pt x="108005" y="315744"/>
                  <a:pt x="102369" y="318969"/>
                </a:cubicBezTo>
                <a:cubicBezTo>
                  <a:pt x="97538" y="322194"/>
                  <a:pt x="93109" y="325821"/>
                  <a:pt x="88681" y="329852"/>
                </a:cubicBezTo>
                <a:cubicBezTo>
                  <a:pt x="83850" y="334286"/>
                  <a:pt x="76604" y="335093"/>
                  <a:pt x="70968" y="331868"/>
                </a:cubicBezTo>
                <a:lnTo>
                  <a:pt x="44800" y="316953"/>
                </a:lnTo>
                <a:cubicBezTo>
                  <a:pt x="44397" y="316550"/>
                  <a:pt x="43995" y="316953"/>
                  <a:pt x="43995" y="316953"/>
                </a:cubicBezTo>
                <a:lnTo>
                  <a:pt x="25073" y="350007"/>
                </a:lnTo>
                <a:cubicBezTo>
                  <a:pt x="24671" y="350007"/>
                  <a:pt x="25073" y="350813"/>
                  <a:pt x="25073" y="350813"/>
                </a:cubicBezTo>
                <a:lnTo>
                  <a:pt x="51644" y="366131"/>
                </a:lnTo>
                <a:cubicBezTo>
                  <a:pt x="57280" y="369759"/>
                  <a:pt x="60098" y="375806"/>
                  <a:pt x="58488" y="382255"/>
                </a:cubicBezTo>
                <a:cubicBezTo>
                  <a:pt x="57280" y="387898"/>
                  <a:pt x="56475" y="393945"/>
                  <a:pt x="56475" y="399185"/>
                </a:cubicBezTo>
                <a:cubicBezTo>
                  <a:pt x="56072" y="406038"/>
                  <a:pt x="51644" y="411681"/>
                  <a:pt x="45202" y="413294"/>
                </a:cubicBezTo>
                <a:lnTo>
                  <a:pt x="15814" y="421356"/>
                </a:lnTo>
                <a:cubicBezTo>
                  <a:pt x="15814" y="421356"/>
                  <a:pt x="15412" y="421356"/>
                  <a:pt x="15412" y="421759"/>
                </a:cubicBezTo>
                <a:cubicBezTo>
                  <a:pt x="15412" y="421759"/>
                  <a:pt x="15412" y="422162"/>
                  <a:pt x="15412" y="422162"/>
                </a:cubicBezTo>
                <a:lnTo>
                  <a:pt x="25073" y="458844"/>
                </a:lnTo>
                <a:cubicBezTo>
                  <a:pt x="25073" y="459247"/>
                  <a:pt x="25879" y="459650"/>
                  <a:pt x="26281" y="459650"/>
                </a:cubicBezTo>
                <a:lnTo>
                  <a:pt x="55670" y="451588"/>
                </a:lnTo>
                <a:cubicBezTo>
                  <a:pt x="62111" y="449976"/>
                  <a:pt x="68955" y="452394"/>
                  <a:pt x="72578" y="458037"/>
                </a:cubicBezTo>
                <a:cubicBezTo>
                  <a:pt x="75396" y="462472"/>
                  <a:pt x="78617" y="467309"/>
                  <a:pt x="82642" y="471340"/>
                </a:cubicBezTo>
                <a:cubicBezTo>
                  <a:pt x="87071" y="476177"/>
                  <a:pt x="88279" y="483030"/>
                  <a:pt x="84655" y="489076"/>
                </a:cubicBezTo>
                <a:lnTo>
                  <a:pt x="68955" y="515680"/>
                </a:lnTo>
                <a:cubicBezTo>
                  <a:pt x="68955" y="515680"/>
                  <a:pt x="68955" y="516487"/>
                  <a:pt x="69357" y="516890"/>
                </a:cubicBezTo>
                <a:lnTo>
                  <a:pt x="102369" y="535835"/>
                </a:lnTo>
                <a:cubicBezTo>
                  <a:pt x="102771" y="535835"/>
                  <a:pt x="103174" y="535835"/>
                  <a:pt x="103577" y="535432"/>
                </a:cubicBezTo>
                <a:lnTo>
                  <a:pt x="118875" y="508425"/>
                </a:lnTo>
                <a:cubicBezTo>
                  <a:pt x="121693" y="503991"/>
                  <a:pt x="126524" y="501169"/>
                  <a:pt x="131757" y="501169"/>
                </a:cubicBezTo>
                <a:cubicBezTo>
                  <a:pt x="132965" y="501169"/>
                  <a:pt x="134173" y="501169"/>
                  <a:pt x="135380" y="501572"/>
                </a:cubicBezTo>
                <a:cubicBezTo>
                  <a:pt x="140614" y="502781"/>
                  <a:pt x="146250" y="503588"/>
                  <a:pt x="151484" y="503588"/>
                </a:cubicBezTo>
                <a:cubicBezTo>
                  <a:pt x="158327" y="503991"/>
                  <a:pt x="163963" y="508425"/>
                  <a:pt x="165574" y="514874"/>
                </a:cubicBezTo>
                <a:lnTo>
                  <a:pt x="173625" y="544704"/>
                </a:lnTo>
                <a:cubicBezTo>
                  <a:pt x="173625" y="545107"/>
                  <a:pt x="174431" y="545107"/>
                  <a:pt x="174431" y="545107"/>
                </a:cubicBezTo>
                <a:lnTo>
                  <a:pt x="211065" y="535432"/>
                </a:lnTo>
                <a:cubicBezTo>
                  <a:pt x="211870" y="535432"/>
                  <a:pt x="211870" y="535029"/>
                  <a:pt x="211870" y="534626"/>
                </a:cubicBezTo>
                <a:lnTo>
                  <a:pt x="203819" y="504797"/>
                </a:lnTo>
                <a:cubicBezTo>
                  <a:pt x="202209" y="498347"/>
                  <a:pt x="204624" y="491898"/>
                  <a:pt x="210260" y="488270"/>
                </a:cubicBezTo>
                <a:cubicBezTo>
                  <a:pt x="214689" y="485448"/>
                  <a:pt x="219922" y="481820"/>
                  <a:pt x="223545" y="478192"/>
                </a:cubicBezTo>
                <a:cubicBezTo>
                  <a:pt x="228779" y="473355"/>
                  <a:pt x="235623" y="472549"/>
                  <a:pt x="241259" y="475774"/>
                </a:cubicBezTo>
                <a:lnTo>
                  <a:pt x="268232" y="491495"/>
                </a:lnTo>
                <a:cubicBezTo>
                  <a:pt x="268232" y="491495"/>
                  <a:pt x="268634" y="491495"/>
                  <a:pt x="269037" y="491092"/>
                </a:cubicBezTo>
                <a:lnTo>
                  <a:pt x="287958" y="458037"/>
                </a:lnTo>
                <a:cubicBezTo>
                  <a:pt x="288361" y="457634"/>
                  <a:pt x="287958" y="457231"/>
                  <a:pt x="287958" y="457231"/>
                </a:cubicBezTo>
                <a:lnTo>
                  <a:pt x="261388" y="441914"/>
                </a:lnTo>
                <a:cubicBezTo>
                  <a:pt x="255752" y="438286"/>
                  <a:pt x="252531" y="431836"/>
                  <a:pt x="254141" y="425387"/>
                </a:cubicBezTo>
                <a:cubicBezTo>
                  <a:pt x="255752" y="419743"/>
                  <a:pt x="256154" y="414100"/>
                  <a:pt x="256557" y="408456"/>
                </a:cubicBezTo>
                <a:cubicBezTo>
                  <a:pt x="256959" y="402007"/>
                  <a:pt x="261388" y="396364"/>
                  <a:pt x="267426" y="394751"/>
                </a:cubicBezTo>
                <a:lnTo>
                  <a:pt x="296815" y="386689"/>
                </a:lnTo>
                <a:cubicBezTo>
                  <a:pt x="297620" y="386689"/>
                  <a:pt x="297620" y="386286"/>
                  <a:pt x="297620" y="385883"/>
                </a:cubicBezTo>
                <a:lnTo>
                  <a:pt x="287555" y="348798"/>
                </a:lnTo>
                <a:cubicBezTo>
                  <a:pt x="287555" y="348798"/>
                  <a:pt x="287153" y="348395"/>
                  <a:pt x="286750" y="348798"/>
                </a:cubicBezTo>
                <a:lnTo>
                  <a:pt x="257362" y="356054"/>
                </a:lnTo>
                <a:cubicBezTo>
                  <a:pt x="251323" y="358069"/>
                  <a:pt x="244479" y="355248"/>
                  <a:pt x="240856" y="350007"/>
                </a:cubicBezTo>
                <a:cubicBezTo>
                  <a:pt x="238038" y="345170"/>
                  <a:pt x="234415" y="340333"/>
                  <a:pt x="230792" y="335899"/>
                </a:cubicBezTo>
                <a:cubicBezTo>
                  <a:pt x="225961" y="331062"/>
                  <a:pt x="225558" y="324209"/>
                  <a:pt x="228376" y="318566"/>
                </a:cubicBezTo>
                <a:lnTo>
                  <a:pt x="243674" y="292364"/>
                </a:lnTo>
                <a:cubicBezTo>
                  <a:pt x="244077" y="291961"/>
                  <a:pt x="243674" y="291558"/>
                  <a:pt x="243272" y="291558"/>
                </a:cubicBezTo>
                <a:lnTo>
                  <a:pt x="210663" y="272209"/>
                </a:lnTo>
                <a:cubicBezTo>
                  <a:pt x="210260" y="272209"/>
                  <a:pt x="209858" y="272209"/>
                  <a:pt x="209455" y="272613"/>
                </a:cubicBezTo>
                <a:lnTo>
                  <a:pt x="194157" y="298814"/>
                </a:lnTo>
                <a:cubicBezTo>
                  <a:pt x="191339" y="304054"/>
                  <a:pt x="184495" y="307279"/>
                  <a:pt x="178456" y="305667"/>
                </a:cubicBezTo>
                <a:cubicBezTo>
                  <a:pt x="172418" y="304457"/>
                  <a:pt x="166782" y="303651"/>
                  <a:pt x="160743" y="303248"/>
                </a:cubicBezTo>
                <a:cubicBezTo>
                  <a:pt x="154302" y="302845"/>
                  <a:pt x="148665" y="298814"/>
                  <a:pt x="147055" y="292364"/>
                </a:cubicBezTo>
                <a:lnTo>
                  <a:pt x="139406" y="263341"/>
                </a:lnTo>
                <a:cubicBezTo>
                  <a:pt x="139406" y="262938"/>
                  <a:pt x="138601" y="262535"/>
                  <a:pt x="138198" y="262535"/>
                </a:cubicBezTo>
                <a:close/>
                <a:moveTo>
                  <a:pt x="134575" y="248830"/>
                </a:moveTo>
                <a:cubicBezTo>
                  <a:pt x="142627" y="246814"/>
                  <a:pt x="150678" y="251651"/>
                  <a:pt x="152691" y="259713"/>
                </a:cubicBezTo>
                <a:lnTo>
                  <a:pt x="160743" y="288736"/>
                </a:lnTo>
                <a:cubicBezTo>
                  <a:pt x="160743" y="289140"/>
                  <a:pt x="161145" y="289140"/>
                  <a:pt x="161548" y="289140"/>
                </a:cubicBezTo>
                <a:cubicBezTo>
                  <a:pt x="167989" y="289140"/>
                  <a:pt x="174833" y="290349"/>
                  <a:pt x="181274" y="291558"/>
                </a:cubicBezTo>
                <a:cubicBezTo>
                  <a:pt x="181677" y="291558"/>
                  <a:pt x="182080" y="291558"/>
                  <a:pt x="182080" y="291558"/>
                </a:cubicBezTo>
                <a:lnTo>
                  <a:pt x="196975" y="265357"/>
                </a:lnTo>
                <a:cubicBezTo>
                  <a:pt x="201403" y="258101"/>
                  <a:pt x="210663" y="255682"/>
                  <a:pt x="217507" y="260116"/>
                </a:cubicBezTo>
                <a:lnTo>
                  <a:pt x="250518" y="279062"/>
                </a:lnTo>
                <a:cubicBezTo>
                  <a:pt x="253739" y="280674"/>
                  <a:pt x="256154" y="284302"/>
                  <a:pt x="257362" y="287930"/>
                </a:cubicBezTo>
                <a:cubicBezTo>
                  <a:pt x="258570" y="291961"/>
                  <a:pt x="257765" y="295992"/>
                  <a:pt x="256154" y="299217"/>
                </a:cubicBezTo>
                <a:lnTo>
                  <a:pt x="240856" y="325418"/>
                </a:lnTo>
                <a:cubicBezTo>
                  <a:pt x="240454" y="325821"/>
                  <a:pt x="240856" y="326225"/>
                  <a:pt x="241259" y="326628"/>
                </a:cubicBezTo>
                <a:cubicBezTo>
                  <a:pt x="245285" y="331465"/>
                  <a:pt x="249310" y="336705"/>
                  <a:pt x="253336" y="342348"/>
                </a:cubicBezTo>
                <a:cubicBezTo>
                  <a:pt x="253336" y="342348"/>
                  <a:pt x="253739" y="342752"/>
                  <a:pt x="253739" y="342752"/>
                </a:cubicBezTo>
                <a:lnTo>
                  <a:pt x="283127" y="334690"/>
                </a:lnTo>
                <a:cubicBezTo>
                  <a:pt x="286750" y="333883"/>
                  <a:pt x="291179" y="334286"/>
                  <a:pt x="294399" y="336302"/>
                </a:cubicBezTo>
                <a:cubicBezTo>
                  <a:pt x="298023" y="338317"/>
                  <a:pt x="300438" y="341542"/>
                  <a:pt x="301243" y="345170"/>
                </a:cubicBezTo>
                <a:lnTo>
                  <a:pt x="311308" y="382255"/>
                </a:lnTo>
                <a:cubicBezTo>
                  <a:pt x="313321" y="390317"/>
                  <a:pt x="308490" y="398379"/>
                  <a:pt x="300841" y="400395"/>
                </a:cubicBezTo>
                <a:lnTo>
                  <a:pt x="271050" y="408456"/>
                </a:lnTo>
                <a:cubicBezTo>
                  <a:pt x="271050" y="408456"/>
                  <a:pt x="271050" y="408860"/>
                  <a:pt x="271050" y="409263"/>
                </a:cubicBezTo>
                <a:cubicBezTo>
                  <a:pt x="270647" y="415712"/>
                  <a:pt x="269439" y="422162"/>
                  <a:pt x="268232" y="428611"/>
                </a:cubicBezTo>
                <a:cubicBezTo>
                  <a:pt x="268232" y="429014"/>
                  <a:pt x="268232" y="429418"/>
                  <a:pt x="268232" y="429418"/>
                </a:cubicBezTo>
                <a:lnTo>
                  <a:pt x="295204" y="444735"/>
                </a:lnTo>
                <a:cubicBezTo>
                  <a:pt x="302048" y="448766"/>
                  <a:pt x="304464" y="458037"/>
                  <a:pt x="300438" y="465293"/>
                </a:cubicBezTo>
                <a:lnTo>
                  <a:pt x="281517" y="498347"/>
                </a:lnTo>
                <a:cubicBezTo>
                  <a:pt x="279504" y="501572"/>
                  <a:pt x="275881" y="503991"/>
                  <a:pt x="272257" y="505200"/>
                </a:cubicBezTo>
                <a:cubicBezTo>
                  <a:pt x="268232" y="506006"/>
                  <a:pt x="264608" y="505603"/>
                  <a:pt x="260985" y="503588"/>
                </a:cubicBezTo>
                <a:lnTo>
                  <a:pt x="234415" y="488270"/>
                </a:lnTo>
                <a:cubicBezTo>
                  <a:pt x="234012" y="487867"/>
                  <a:pt x="233610" y="488270"/>
                  <a:pt x="233207" y="488673"/>
                </a:cubicBezTo>
                <a:cubicBezTo>
                  <a:pt x="228376" y="492704"/>
                  <a:pt x="223545" y="496735"/>
                  <a:pt x="218312" y="499960"/>
                </a:cubicBezTo>
                <a:cubicBezTo>
                  <a:pt x="217507" y="500363"/>
                  <a:pt x="217507" y="500766"/>
                  <a:pt x="217507" y="501169"/>
                </a:cubicBezTo>
                <a:lnTo>
                  <a:pt x="225558" y="530998"/>
                </a:lnTo>
                <a:cubicBezTo>
                  <a:pt x="226766" y="534626"/>
                  <a:pt x="225961" y="539060"/>
                  <a:pt x="223948" y="542285"/>
                </a:cubicBezTo>
                <a:cubicBezTo>
                  <a:pt x="222338" y="545510"/>
                  <a:pt x="218714" y="548331"/>
                  <a:pt x="214689" y="549138"/>
                </a:cubicBezTo>
                <a:lnTo>
                  <a:pt x="178456" y="559215"/>
                </a:lnTo>
                <a:cubicBezTo>
                  <a:pt x="177249" y="559618"/>
                  <a:pt x="176041" y="559618"/>
                  <a:pt x="174431" y="559618"/>
                </a:cubicBezTo>
                <a:cubicBezTo>
                  <a:pt x="167587" y="559618"/>
                  <a:pt x="161548" y="555184"/>
                  <a:pt x="159938" y="548734"/>
                </a:cubicBezTo>
                <a:lnTo>
                  <a:pt x="151886" y="518502"/>
                </a:lnTo>
                <a:cubicBezTo>
                  <a:pt x="151886" y="518099"/>
                  <a:pt x="151484" y="518099"/>
                  <a:pt x="151081" y="518099"/>
                </a:cubicBezTo>
                <a:cubicBezTo>
                  <a:pt x="144640" y="517696"/>
                  <a:pt x="138198" y="516890"/>
                  <a:pt x="132160" y="515680"/>
                </a:cubicBezTo>
                <a:cubicBezTo>
                  <a:pt x="131757" y="515277"/>
                  <a:pt x="131355" y="515680"/>
                  <a:pt x="131355" y="515680"/>
                </a:cubicBezTo>
                <a:lnTo>
                  <a:pt x="115654" y="542688"/>
                </a:lnTo>
                <a:cubicBezTo>
                  <a:pt x="114044" y="546316"/>
                  <a:pt x="110420" y="548734"/>
                  <a:pt x="106395" y="549541"/>
                </a:cubicBezTo>
                <a:cubicBezTo>
                  <a:pt x="102771" y="550750"/>
                  <a:pt x="98746" y="549944"/>
                  <a:pt x="95122" y="547928"/>
                </a:cubicBezTo>
                <a:lnTo>
                  <a:pt x="62513" y="529386"/>
                </a:lnTo>
                <a:cubicBezTo>
                  <a:pt x="59293" y="526967"/>
                  <a:pt x="56475" y="524146"/>
                  <a:pt x="55267" y="520115"/>
                </a:cubicBezTo>
                <a:cubicBezTo>
                  <a:pt x="54462" y="516084"/>
                  <a:pt x="54864" y="512053"/>
                  <a:pt x="56877" y="508425"/>
                </a:cubicBezTo>
                <a:lnTo>
                  <a:pt x="72578" y="481820"/>
                </a:lnTo>
                <a:cubicBezTo>
                  <a:pt x="72578" y="481820"/>
                  <a:pt x="72578" y="481417"/>
                  <a:pt x="72175" y="481014"/>
                </a:cubicBezTo>
                <a:cubicBezTo>
                  <a:pt x="67747" y="476177"/>
                  <a:pt x="64124" y="470937"/>
                  <a:pt x="60501" y="465696"/>
                </a:cubicBezTo>
                <a:cubicBezTo>
                  <a:pt x="60501" y="465293"/>
                  <a:pt x="60098" y="465293"/>
                  <a:pt x="59293" y="465293"/>
                </a:cubicBezTo>
                <a:lnTo>
                  <a:pt x="29904" y="473355"/>
                </a:lnTo>
                <a:cubicBezTo>
                  <a:pt x="21853" y="475371"/>
                  <a:pt x="13801" y="470534"/>
                  <a:pt x="11788" y="462472"/>
                </a:cubicBezTo>
                <a:lnTo>
                  <a:pt x="1724" y="425790"/>
                </a:lnTo>
                <a:cubicBezTo>
                  <a:pt x="516" y="422162"/>
                  <a:pt x="919" y="418131"/>
                  <a:pt x="2932" y="414503"/>
                </a:cubicBezTo>
                <a:cubicBezTo>
                  <a:pt x="4945" y="410875"/>
                  <a:pt x="8165" y="408456"/>
                  <a:pt x="12191" y="407247"/>
                </a:cubicBezTo>
                <a:lnTo>
                  <a:pt x="41579" y="399588"/>
                </a:lnTo>
                <a:cubicBezTo>
                  <a:pt x="41982" y="399588"/>
                  <a:pt x="41982" y="399185"/>
                  <a:pt x="41982" y="398782"/>
                </a:cubicBezTo>
                <a:cubicBezTo>
                  <a:pt x="42384" y="392333"/>
                  <a:pt x="43190" y="385480"/>
                  <a:pt x="44800" y="379433"/>
                </a:cubicBezTo>
                <a:cubicBezTo>
                  <a:pt x="44800" y="379030"/>
                  <a:pt x="44800" y="378627"/>
                  <a:pt x="44397" y="378224"/>
                </a:cubicBezTo>
                <a:lnTo>
                  <a:pt x="17827" y="363310"/>
                </a:lnTo>
                <a:cubicBezTo>
                  <a:pt x="10983" y="358875"/>
                  <a:pt x="8568" y="350007"/>
                  <a:pt x="12594" y="342752"/>
                </a:cubicBezTo>
                <a:lnTo>
                  <a:pt x="31515" y="309698"/>
                </a:lnTo>
                <a:cubicBezTo>
                  <a:pt x="33528" y="306070"/>
                  <a:pt x="36748" y="303651"/>
                  <a:pt x="40774" y="302845"/>
                </a:cubicBezTo>
                <a:cubicBezTo>
                  <a:pt x="44397" y="301636"/>
                  <a:pt x="48423" y="302442"/>
                  <a:pt x="52046" y="304457"/>
                </a:cubicBezTo>
                <a:lnTo>
                  <a:pt x="78214" y="319775"/>
                </a:lnTo>
                <a:cubicBezTo>
                  <a:pt x="78617" y="319775"/>
                  <a:pt x="78617" y="319775"/>
                  <a:pt x="79019" y="319372"/>
                </a:cubicBezTo>
                <a:cubicBezTo>
                  <a:pt x="83850" y="314938"/>
                  <a:pt x="89486" y="310504"/>
                  <a:pt x="94720" y="307279"/>
                </a:cubicBezTo>
                <a:cubicBezTo>
                  <a:pt x="95122" y="306876"/>
                  <a:pt x="95122" y="306473"/>
                  <a:pt x="95122" y="306070"/>
                </a:cubicBezTo>
                <a:lnTo>
                  <a:pt x="87071" y="277047"/>
                </a:lnTo>
                <a:cubicBezTo>
                  <a:pt x="85460" y="268985"/>
                  <a:pt x="89889" y="260923"/>
                  <a:pt x="97940" y="258907"/>
                </a:cubicBezTo>
                <a:close/>
                <a:moveTo>
                  <a:pt x="375574" y="127581"/>
                </a:moveTo>
                <a:cubicBezTo>
                  <a:pt x="379550" y="127581"/>
                  <a:pt x="382731" y="131217"/>
                  <a:pt x="382731" y="134854"/>
                </a:cubicBezTo>
                <a:lnTo>
                  <a:pt x="382731" y="178493"/>
                </a:lnTo>
                <a:cubicBezTo>
                  <a:pt x="382731" y="181725"/>
                  <a:pt x="381538" y="184958"/>
                  <a:pt x="378755" y="187382"/>
                </a:cubicBezTo>
                <a:lnTo>
                  <a:pt x="358082" y="208393"/>
                </a:lnTo>
                <a:cubicBezTo>
                  <a:pt x="356491" y="210010"/>
                  <a:pt x="354901" y="210818"/>
                  <a:pt x="352913" y="210818"/>
                </a:cubicBezTo>
                <a:cubicBezTo>
                  <a:pt x="351323" y="210818"/>
                  <a:pt x="349335" y="210010"/>
                  <a:pt x="348143" y="208393"/>
                </a:cubicBezTo>
                <a:cubicBezTo>
                  <a:pt x="345757" y="205969"/>
                  <a:pt x="345757" y="201120"/>
                  <a:pt x="348143" y="198292"/>
                </a:cubicBezTo>
                <a:lnTo>
                  <a:pt x="368418" y="177685"/>
                </a:lnTo>
                <a:lnTo>
                  <a:pt x="368418" y="134854"/>
                </a:lnTo>
                <a:cubicBezTo>
                  <a:pt x="368418" y="131217"/>
                  <a:pt x="371996" y="127581"/>
                  <a:pt x="375574" y="127581"/>
                </a:cubicBezTo>
                <a:close/>
                <a:moveTo>
                  <a:pt x="376699" y="107480"/>
                </a:moveTo>
                <a:cubicBezTo>
                  <a:pt x="352848" y="107480"/>
                  <a:pt x="329805" y="119559"/>
                  <a:pt x="317273" y="141300"/>
                </a:cubicBezTo>
                <a:cubicBezTo>
                  <a:pt x="307571" y="157405"/>
                  <a:pt x="305145" y="175926"/>
                  <a:pt x="309997" y="193641"/>
                </a:cubicBezTo>
                <a:cubicBezTo>
                  <a:pt x="314848" y="211357"/>
                  <a:pt x="326167" y="226254"/>
                  <a:pt x="342337" y="235111"/>
                </a:cubicBezTo>
                <a:cubicBezTo>
                  <a:pt x="358104" y="244372"/>
                  <a:pt x="376699" y="247191"/>
                  <a:pt x="394487" y="242359"/>
                </a:cubicBezTo>
                <a:cubicBezTo>
                  <a:pt x="412274" y="237527"/>
                  <a:pt x="427232" y="225851"/>
                  <a:pt x="436530" y="210149"/>
                </a:cubicBezTo>
                <a:cubicBezTo>
                  <a:pt x="445828" y="194044"/>
                  <a:pt x="448254" y="175523"/>
                  <a:pt x="443402" y="158211"/>
                </a:cubicBezTo>
                <a:cubicBezTo>
                  <a:pt x="438551" y="140093"/>
                  <a:pt x="427232" y="125598"/>
                  <a:pt x="411466" y="116338"/>
                </a:cubicBezTo>
                <a:cubicBezTo>
                  <a:pt x="400551" y="109896"/>
                  <a:pt x="388423" y="107480"/>
                  <a:pt x="376699" y="107480"/>
                </a:cubicBezTo>
                <a:close/>
                <a:moveTo>
                  <a:pt x="102844" y="104609"/>
                </a:moveTo>
                <a:cubicBezTo>
                  <a:pt x="90831" y="104609"/>
                  <a:pt x="78819" y="111105"/>
                  <a:pt x="72412" y="122473"/>
                </a:cubicBezTo>
                <a:cubicBezTo>
                  <a:pt x="62803" y="139118"/>
                  <a:pt x="68408" y="160636"/>
                  <a:pt x="85226" y="170379"/>
                </a:cubicBezTo>
                <a:cubicBezTo>
                  <a:pt x="101642" y="180123"/>
                  <a:pt x="123265" y="174439"/>
                  <a:pt x="132474" y="157388"/>
                </a:cubicBezTo>
                <a:cubicBezTo>
                  <a:pt x="142484" y="140742"/>
                  <a:pt x="136879" y="119225"/>
                  <a:pt x="120061" y="109075"/>
                </a:cubicBezTo>
                <a:cubicBezTo>
                  <a:pt x="114456" y="106233"/>
                  <a:pt x="108449" y="104609"/>
                  <a:pt x="102844" y="104609"/>
                </a:cubicBezTo>
                <a:close/>
                <a:moveTo>
                  <a:pt x="387059" y="93577"/>
                </a:moveTo>
                <a:cubicBezTo>
                  <a:pt x="397797" y="94848"/>
                  <a:pt x="408434" y="98220"/>
                  <a:pt x="418338" y="103857"/>
                </a:cubicBezTo>
                <a:cubicBezTo>
                  <a:pt x="437338" y="115130"/>
                  <a:pt x="451488" y="132845"/>
                  <a:pt x="457147" y="154184"/>
                </a:cubicBezTo>
                <a:cubicBezTo>
                  <a:pt x="462807" y="175523"/>
                  <a:pt x="459977" y="198070"/>
                  <a:pt x="448658" y="217396"/>
                </a:cubicBezTo>
                <a:cubicBezTo>
                  <a:pt x="437743" y="236319"/>
                  <a:pt x="419551" y="250009"/>
                  <a:pt x="398125" y="255646"/>
                </a:cubicBezTo>
                <a:cubicBezTo>
                  <a:pt x="390849" y="258061"/>
                  <a:pt x="383976" y="258867"/>
                  <a:pt x="376295" y="258867"/>
                </a:cubicBezTo>
                <a:cubicBezTo>
                  <a:pt x="362146" y="258867"/>
                  <a:pt x="347997" y="254840"/>
                  <a:pt x="335061" y="247593"/>
                </a:cubicBezTo>
                <a:cubicBezTo>
                  <a:pt x="316061" y="236319"/>
                  <a:pt x="302316" y="218604"/>
                  <a:pt x="296656" y="197265"/>
                </a:cubicBezTo>
                <a:cubicBezTo>
                  <a:pt x="290592" y="175926"/>
                  <a:pt x="293422" y="153379"/>
                  <a:pt x="304741" y="134456"/>
                </a:cubicBezTo>
                <a:cubicBezTo>
                  <a:pt x="321720" y="104863"/>
                  <a:pt x="354844" y="89765"/>
                  <a:pt x="387059" y="93577"/>
                </a:cubicBezTo>
                <a:close/>
                <a:moveTo>
                  <a:pt x="108712" y="90615"/>
                </a:moveTo>
                <a:cubicBezTo>
                  <a:pt x="115056" y="91389"/>
                  <a:pt x="121363" y="93444"/>
                  <a:pt x="127269" y="96895"/>
                </a:cubicBezTo>
                <a:cubicBezTo>
                  <a:pt x="150493" y="110699"/>
                  <a:pt x="158501" y="140742"/>
                  <a:pt x="145287" y="164695"/>
                </a:cubicBezTo>
                <a:cubicBezTo>
                  <a:pt x="136078" y="180529"/>
                  <a:pt x="119260" y="189461"/>
                  <a:pt x="102443" y="189461"/>
                </a:cubicBezTo>
                <a:cubicBezTo>
                  <a:pt x="94435" y="189461"/>
                  <a:pt x="85626" y="187431"/>
                  <a:pt x="78018" y="182965"/>
                </a:cubicBezTo>
                <a:cubicBezTo>
                  <a:pt x="54794" y="169161"/>
                  <a:pt x="46786" y="138712"/>
                  <a:pt x="60400" y="115165"/>
                </a:cubicBezTo>
                <a:cubicBezTo>
                  <a:pt x="70310" y="97505"/>
                  <a:pt x="89680" y="88294"/>
                  <a:pt x="108712" y="90615"/>
                </a:cubicBezTo>
                <a:close/>
                <a:moveTo>
                  <a:pt x="88596" y="53031"/>
                </a:moveTo>
                <a:lnTo>
                  <a:pt x="69572" y="58299"/>
                </a:lnTo>
                <a:lnTo>
                  <a:pt x="74024" y="74509"/>
                </a:lnTo>
                <a:cubicBezTo>
                  <a:pt x="75238" y="79778"/>
                  <a:pt x="73215" y="85046"/>
                  <a:pt x="68762" y="87883"/>
                </a:cubicBezTo>
                <a:cubicBezTo>
                  <a:pt x="65524" y="89909"/>
                  <a:pt x="63095" y="91935"/>
                  <a:pt x="60667" y="94367"/>
                </a:cubicBezTo>
                <a:cubicBezTo>
                  <a:pt x="56619" y="98014"/>
                  <a:pt x="50548" y="98419"/>
                  <a:pt x="45690" y="95988"/>
                </a:cubicBezTo>
                <a:lnTo>
                  <a:pt x="31119" y="87477"/>
                </a:lnTo>
                <a:lnTo>
                  <a:pt x="21404" y="104903"/>
                </a:lnTo>
                <a:lnTo>
                  <a:pt x="35976" y="113414"/>
                </a:lnTo>
                <a:cubicBezTo>
                  <a:pt x="40833" y="115845"/>
                  <a:pt x="43262" y="121519"/>
                  <a:pt x="42047" y="126787"/>
                </a:cubicBezTo>
                <a:cubicBezTo>
                  <a:pt x="40833" y="130029"/>
                  <a:pt x="40833" y="133271"/>
                  <a:pt x="40833" y="136513"/>
                </a:cubicBezTo>
                <a:cubicBezTo>
                  <a:pt x="40428" y="142187"/>
                  <a:pt x="36785" y="146644"/>
                  <a:pt x="31523" y="148265"/>
                </a:cubicBezTo>
                <a:lnTo>
                  <a:pt x="15333" y="152318"/>
                </a:lnTo>
                <a:lnTo>
                  <a:pt x="20190" y="172175"/>
                </a:lnTo>
                <a:lnTo>
                  <a:pt x="36785" y="167312"/>
                </a:lnTo>
                <a:cubicBezTo>
                  <a:pt x="42047" y="166097"/>
                  <a:pt x="47309" y="168123"/>
                  <a:pt x="50548" y="172581"/>
                </a:cubicBezTo>
                <a:cubicBezTo>
                  <a:pt x="52167" y="175417"/>
                  <a:pt x="54190" y="178254"/>
                  <a:pt x="56619" y="180686"/>
                </a:cubicBezTo>
                <a:cubicBezTo>
                  <a:pt x="60262" y="184738"/>
                  <a:pt x="60667" y="190412"/>
                  <a:pt x="58238" y="194870"/>
                </a:cubicBezTo>
                <a:lnTo>
                  <a:pt x="49333" y="210269"/>
                </a:lnTo>
                <a:lnTo>
                  <a:pt x="66738" y="219995"/>
                </a:lnTo>
                <a:lnTo>
                  <a:pt x="75238" y="205001"/>
                </a:lnTo>
                <a:cubicBezTo>
                  <a:pt x="77667" y="201354"/>
                  <a:pt x="81715" y="198922"/>
                  <a:pt x="86167" y="198922"/>
                </a:cubicBezTo>
                <a:cubicBezTo>
                  <a:pt x="86977" y="198922"/>
                  <a:pt x="87786" y="198922"/>
                  <a:pt x="88596" y="198922"/>
                </a:cubicBezTo>
                <a:cubicBezTo>
                  <a:pt x="92239" y="200138"/>
                  <a:pt x="95477" y="200138"/>
                  <a:pt x="98715" y="200138"/>
                </a:cubicBezTo>
                <a:cubicBezTo>
                  <a:pt x="104382" y="200543"/>
                  <a:pt x="108834" y="204190"/>
                  <a:pt x="110049" y="209459"/>
                </a:cubicBezTo>
                <a:lnTo>
                  <a:pt x="114501" y="226479"/>
                </a:lnTo>
                <a:lnTo>
                  <a:pt x="133930" y="221211"/>
                </a:lnTo>
                <a:lnTo>
                  <a:pt x="129073" y="204190"/>
                </a:lnTo>
                <a:cubicBezTo>
                  <a:pt x="127858" y="198922"/>
                  <a:pt x="130287" y="194059"/>
                  <a:pt x="134739" y="190817"/>
                </a:cubicBezTo>
                <a:cubicBezTo>
                  <a:pt x="137573" y="189196"/>
                  <a:pt x="140001" y="186765"/>
                  <a:pt x="142430" y="184738"/>
                </a:cubicBezTo>
                <a:cubicBezTo>
                  <a:pt x="146478" y="181091"/>
                  <a:pt x="152144" y="180686"/>
                  <a:pt x="157002" y="183117"/>
                </a:cubicBezTo>
                <a:lnTo>
                  <a:pt x="171978" y="191628"/>
                </a:lnTo>
                <a:lnTo>
                  <a:pt x="182097" y="174607"/>
                </a:lnTo>
                <a:lnTo>
                  <a:pt x="167121" y="166097"/>
                </a:lnTo>
                <a:cubicBezTo>
                  <a:pt x="162264" y="163665"/>
                  <a:pt x="160240" y="157992"/>
                  <a:pt x="161049" y="152318"/>
                </a:cubicBezTo>
                <a:cubicBezTo>
                  <a:pt x="161859" y="149076"/>
                  <a:pt x="162264" y="145834"/>
                  <a:pt x="162668" y="142592"/>
                </a:cubicBezTo>
                <a:cubicBezTo>
                  <a:pt x="163073" y="136918"/>
                  <a:pt x="166716" y="132461"/>
                  <a:pt x="171573" y="131245"/>
                </a:cubicBezTo>
                <a:lnTo>
                  <a:pt x="188169" y="126787"/>
                </a:lnTo>
                <a:lnTo>
                  <a:pt x="183312" y="107335"/>
                </a:lnTo>
                <a:lnTo>
                  <a:pt x="167121" y="112198"/>
                </a:lnTo>
                <a:cubicBezTo>
                  <a:pt x="161454" y="113414"/>
                  <a:pt x="156192" y="110982"/>
                  <a:pt x="153359" y="106524"/>
                </a:cubicBezTo>
                <a:cubicBezTo>
                  <a:pt x="151335" y="103688"/>
                  <a:pt x="149311" y="100851"/>
                  <a:pt x="146882" y="98419"/>
                </a:cubicBezTo>
                <a:cubicBezTo>
                  <a:pt x="143240" y="94367"/>
                  <a:pt x="142430" y="88693"/>
                  <a:pt x="145263" y="83830"/>
                </a:cubicBezTo>
                <a:lnTo>
                  <a:pt x="153764" y="69241"/>
                </a:lnTo>
                <a:lnTo>
                  <a:pt x="136358" y="59515"/>
                </a:lnTo>
                <a:lnTo>
                  <a:pt x="127858" y="74104"/>
                </a:lnTo>
                <a:cubicBezTo>
                  <a:pt x="125430" y="78562"/>
                  <a:pt x="120168" y="80993"/>
                  <a:pt x="114906" y="79778"/>
                </a:cubicBezTo>
                <a:cubicBezTo>
                  <a:pt x="111668" y="78967"/>
                  <a:pt x="108025" y="78157"/>
                  <a:pt x="104382" y="78157"/>
                </a:cubicBezTo>
                <a:cubicBezTo>
                  <a:pt x="99120" y="78157"/>
                  <a:pt x="94263" y="74104"/>
                  <a:pt x="93048" y="69241"/>
                </a:cubicBezTo>
                <a:close/>
                <a:moveTo>
                  <a:pt x="87381" y="38442"/>
                </a:moveTo>
                <a:cubicBezTo>
                  <a:pt x="93453" y="36821"/>
                  <a:pt x="100334" y="40468"/>
                  <a:pt x="101953" y="46952"/>
                </a:cubicBezTo>
                <a:lnTo>
                  <a:pt x="106406" y="63973"/>
                </a:lnTo>
                <a:cubicBezTo>
                  <a:pt x="109644" y="64378"/>
                  <a:pt x="113287" y="64378"/>
                  <a:pt x="116525" y="65594"/>
                </a:cubicBezTo>
                <a:lnTo>
                  <a:pt x="125430" y="50194"/>
                </a:lnTo>
                <a:cubicBezTo>
                  <a:pt x="128668" y="44521"/>
                  <a:pt x="136358" y="42089"/>
                  <a:pt x="142025" y="45736"/>
                </a:cubicBezTo>
                <a:lnTo>
                  <a:pt x="162668" y="57894"/>
                </a:lnTo>
                <a:cubicBezTo>
                  <a:pt x="165907" y="59515"/>
                  <a:pt x="167526" y="61946"/>
                  <a:pt x="168335" y="65188"/>
                </a:cubicBezTo>
                <a:cubicBezTo>
                  <a:pt x="169549" y="68025"/>
                  <a:pt x="168740" y="71673"/>
                  <a:pt x="167121" y="74104"/>
                </a:cubicBezTo>
                <a:lnTo>
                  <a:pt x="158216" y="89909"/>
                </a:lnTo>
                <a:cubicBezTo>
                  <a:pt x="160645" y="92340"/>
                  <a:pt x="162668" y="94772"/>
                  <a:pt x="164288" y="97609"/>
                </a:cubicBezTo>
                <a:lnTo>
                  <a:pt x="181693" y="93151"/>
                </a:lnTo>
                <a:cubicBezTo>
                  <a:pt x="187764" y="91125"/>
                  <a:pt x="194645" y="95177"/>
                  <a:pt x="196264" y="101661"/>
                </a:cubicBezTo>
                <a:lnTo>
                  <a:pt x="202336" y="125166"/>
                </a:lnTo>
                <a:cubicBezTo>
                  <a:pt x="204764" y="131650"/>
                  <a:pt x="200717" y="138134"/>
                  <a:pt x="193836" y="140160"/>
                </a:cubicBezTo>
                <a:lnTo>
                  <a:pt x="176835" y="144618"/>
                </a:lnTo>
                <a:cubicBezTo>
                  <a:pt x="176835" y="147860"/>
                  <a:pt x="176431" y="151102"/>
                  <a:pt x="175621" y="154344"/>
                </a:cubicBezTo>
                <a:lnTo>
                  <a:pt x="191002" y="163665"/>
                </a:lnTo>
                <a:cubicBezTo>
                  <a:pt x="193836" y="164881"/>
                  <a:pt x="195859" y="167718"/>
                  <a:pt x="196669" y="170960"/>
                </a:cubicBezTo>
                <a:cubicBezTo>
                  <a:pt x="197479" y="173796"/>
                  <a:pt x="197074" y="177038"/>
                  <a:pt x="195455" y="179875"/>
                </a:cubicBezTo>
                <a:lnTo>
                  <a:pt x="183312" y="200948"/>
                </a:lnTo>
                <a:cubicBezTo>
                  <a:pt x="181693" y="203785"/>
                  <a:pt x="179264" y="205811"/>
                  <a:pt x="176026" y="206622"/>
                </a:cubicBezTo>
                <a:cubicBezTo>
                  <a:pt x="172788" y="207432"/>
                  <a:pt x="169549" y="207027"/>
                  <a:pt x="167121" y="205406"/>
                </a:cubicBezTo>
                <a:lnTo>
                  <a:pt x="150930" y="196491"/>
                </a:lnTo>
                <a:cubicBezTo>
                  <a:pt x="148502" y="198517"/>
                  <a:pt x="146073" y="200138"/>
                  <a:pt x="143644" y="202569"/>
                </a:cubicBezTo>
                <a:lnTo>
                  <a:pt x="148097" y="219995"/>
                </a:lnTo>
                <a:cubicBezTo>
                  <a:pt x="148906" y="222832"/>
                  <a:pt x="148502" y="226074"/>
                  <a:pt x="146882" y="228911"/>
                </a:cubicBezTo>
                <a:cubicBezTo>
                  <a:pt x="145263" y="231748"/>
                  <a:pt x="142430" y="233774"/>
                  <a:pt x="139597" y="234584"/>
                </a:cubicBezTo>
                <a:lnTo>
                  <a:pt x="116120" y="240663"/>
                </a:lnTo>
                <a:cubicBezTo>
                  <a:pt x="115310" y="241069"/>
                  <a:pt x="114096" y="241069"/>
                  <a:pt x="113287" y="241069"/>
                </a:cubicBezTo>
                <a:cubicBezTo>
                  <a:pt x="107620" y="241069"/>
                  <a:pt x="102763" y="237826"/>
                  <a:pt x="101144" y="232153"/>
                </a:cubicBezTo>
                <a:lnTo>
                  <a:pt x="96691" y="214727"/>
                </a:lnTo>
                <a:cubicBezTo>
                  <a:pt x="93453" y="214727"/>
                  <a:pt x="90215" y="213917"/>
                  <a:pt x="87381" y="213511"/>
                </a:cubicBezTo>
                <a:lnTo>
                  <a:pt x="78072" y="229316"/>
                </a:lnTo>
                <a:cubicBezTo>
                  <a:pt x="76453" y="232153"/>
                  <a:pt x="74024" y="233774"/>
                  <a:pt x="70381" y="234990"/>
                </a:cubicBezTo>
                <a:cubicBezTo>
                  <a:pt x="67548" y="235800"/>
                  <a:pt x="64310" y="234990"/>
                  <a:pt x="61476" y="233774"/>
                </a:cubicBezTo>
                <a:lnTo>
                  <a:pt x="40428" y="221211"/>
                </a:lnTo>
                <a:cubicBezTo>
                  <a:pt x="37595" y="219995"/>
                  <a:pt x="35571" y="217564"/>
                  <a:pt x="34762" y="213917"/>
                </a:cubicBezTo>
                <a:cubicBezTo>
                  <a:pt x="33952" y="211080"/>
                  <a:pt x="34357" y="207838"/>
                  <a:pt x="35976" y="205001"/>
                </a:cubicBezTo>
                <a:lnTo>
                  <a:pt x="45286" y="189196"/>
                </a:lnTo>
                <a:cubicBezTo>
                  <a:pt x="42857" y="186765"/>
                  <a:pt x="40833" y="184333"/>
                  <a:pt x="39214" y="181496"/>
                </a:cubicBezTo>
                <a:lnTo>
                  <a:pt x="21809" y="186359"/>
                </a:lnTo>
                <a:cubicBezTo>
                  <a:pt x="15333" y="187980"/>
                  <a:pt x="8856" y="184333"/>
                  <a:pt x="6832" y="177849"/>
                </a:cubicBezTo>
                <a:lnTo>
                  <a:pt x="356" y="153939"/>
                </a:lnTo>
                <a:cubicBezTo>
                  <a:pt x="-1263" y="147455"/>
                  <a:pt x="2785" y="140971"/>
                  <a:pt x="9261" y="139350"/>
                </a:cubicBezTo>
                <a:lnTo>
                  <a:pt x="26261" y="134892"/>
                </a:lnTo>
                <a:cubicBezTo>
                  <a:pt x="26666" y="131650"/>
                  <a:pt x="27071" y="128003"/>
                  <a:pt x="27476" y="125166"/>
                </a:cubicBezTo>
                <a:lnTo>
                  <a:pt x="12499" y="115845"/>
                </a:lnTo>
                <a:cubicBezTo>
                  <a:pt x="6428" y="112603"/>
                  <a:pt x="4404" y="105309"/>
                  <a:pt x="8047" y="99635"/>
                </a:cubicBezTo>
                <a:lnTo>
                  <a:pt x="20190" y="78157"/>
                </a:lnTo>
                <a:cubicBezTo>
                  <a:pt x="21404" y="75320"/>
                  <a:pt x="24238" y="73699"/>
                  <a:pt x="27476" y="72888"/>
                </a:cubicBezTo>
                <a:cubicBezTo>
                  <a:pt x="30309" y="71673"/>
                  <a:pt x="33547" y="72483"/>
                  <a:pt x="36381" y="74104"/>
                </a:cubicBezTo>
                <a:lnTo>
                  <a:pt x="51762" y="82614"/>
                </a:lnTo>
                <a:cubicBezTo>
                  <a:pt x="54190" y="80588"/>
                  <a:pt x="56619" y="78562"/>
                  <a:pt x="59857" y="76536"/>
                </a:cubicBezTo>
                <a:lnTo>
                  <a:pt x="55000" y="59515"/>
                </a:lnTo>
                <a:cubicBezTo>
                  <a:pt x="54190" y="56678"/>
                  <a:pt x="54595" y="53436"/>
                  <a:pt x="56619" y="50599"/>
                </a:cubicBezTo>
                <a:cubicBezTo>
                  <a:pt x="57833" y="47763"/>
                  <a:pt x="60667" y="45736"/>
                  <a:pt x="63905" y="44521"/>
                </a:cubicBezTo>
                <a:close/>
                <a:moveTo>
                  <a:pt x="355702" y="14351"/>
                </a:moveTo>
                <a:lnTo>
                  <a:pt x="313706" y="25223"/>
                </a:lnTo>
                <a:cubicBezTo>
                  <a:pt x="312898" y="25626"/>
                  <a:pt x="312494" y="26431"/>
                  <a:pt x="312494" y="27639"/>
                </a:cubicBezTo>
                <a:lnTo>
                  <a:pt x="321378" y="60661"/>
                </a:lnTo>
                <a:cubicBezTo>
                  <a:pt x="323397" y="67506"/>
                  <a:pt x="320167" y="74755"/>
                  <a:pt x="314513" y="78379"/>
                </a:cubicBezTo>
                <a:cubicBezTo>
                  <a:pt x="308860" y="82406"/>
                  <a:pt x="303611" y="86030"/>
                  <a:pt x="298361" y="90863"/>
                </a:cubicBezTo>
                <a:cubicBezTo>
                  <a:pt x="293112" y="95695"/>
                  <a:pt x="285843" y="96500"/>
                  <a:pt x="279786" y="92876"/>
                </a:cubicBezTo>
                <a:lnTo>
                  <a:pt x="249500" y="75560"/>
                </a:lnTo>
                <a:cubicBezTo>
                  <a:pt x="249097" y="75158"/>
                  <a:pt x="247885" y="75158"/>
                  <a:pt x="247078" y="76366"/>
                </a:cubicBezTo>
                <a:lnTo>
                  <a:pt x="225676" y="113816"/>
                </a:lnTo>
                <a:cubicBezTo>
                  <a:pt x="224868" y="114622"/>
                  <a:pt x="225272" y="115830"/>
                  <a:pt x="226080" y="116233"/>
                </a:cubicBezTo>
                <a:lnTo>
                  <a:pt x="256365" y="133549"/>
                </a:lnTo>
                <a:cubicBezTo>
                  <a:pt x="262422" y="137173"/>
                  <a:pt x="265249" y="144019"/>
                  <a:pt x="263634" y="150864"/>
                </a:cubicBezTo>
                <a:cubicBezTo>
                  <a:pt x="262422" y="157308"/>
                  <a:pt x="261615" y="164153"/>
                  <a:pt x="261211" y="170597"/>
                </a:cubicBezTo>
                <a:cubicBezTo>
                  <a:pt x="261211" y="177442"/>
                  <a:pt x="256365" y="183483"/>
                  <a:pt x="249500" y="185496"/>
                </a:cubicBezTo>
                <a:lnTo>
                  <a:pt x="215984" y="194356"/>
                </a:lnTo>
                <a:cubicBezTo>
                  <a:pt x="215177" y="194758"/>
                  <a:pt x="214773" y="195161"/>
                  <a:pt x="214773" y="195564"/>
                </a:cubicBezTo>
                <a:cubicBezTo>
                  <a:pt x="214773" y="195564"/>
                  <a:pt x="214773" y="196369"/>
                  <a:pt x="214773" y="196772"/>
                </a:cubicBezTo>
                <a:lnTo>
                  <a:pt x="226080" y="238249"/>
                </a:lnTo>
                <a:cubicBezTo>
                  <a:pt x="226080" y="239458"/>
                  <a:pt x="226483" y="239458"/>
                  <a:pt x="226887" y="239458"/>
                </a:cubicBezTo>
                <a:cubicBezTo>
                  <a:pt x="227291" y="239458"/>
                  <a:pt x="227291" y="239860"/>
                  <a:pt x="228099" y="239860"/>
                </a:cubicBezTo>
                <a:lnTo>
                  <a:pt x="262018" y="231001"/>
                </a:lnTo>
                <a:cubicBezTo>
                  <a:pt x="268479" y="228987"/>
                  <a:pt x="276152" y="231806"/>
                  <a:pt x="279786" y="237847"/>
                </a:cubicBezTo>
                <a:cubicBezTo>
                  <a:pt x="283420" y="243082"/>
                  <a:pt x="287055" y="248317"/>
                  <a:pt x="291496" y="253150"/>
                </a:cubicBezTo>
                <a:cubicBezTo>
                  <a:pt x="296746" y="258385"/>
                  <a:pt x="297150" y="266036"/>
                  <a:pt x="293919" y="272076"/>
                </a:cubicBezTo>
                <a:lnTo>
                  <a:pt x="276152" y="302681"/>
                </a:lnTo>
                <a:cubicBezTo>
                  <a:pt x="275748" y="303084"/>
                  <a:pt x="276152" y="304292"/>
                  <a:pt x="276959" y="305097"/>
                </a:cubicBezTo>
                <a:lnTo>
                  <a:pt x="314513" y="326440"/>
                </a:lnTo>
                <a:cubicBezTo>
                  <a:pt x="314917" y="326843"/>
                  <a:pt x="315321" y="326843"/>
                  <a:pt x="316129" y="326843"/>
                </a:cubicBezTo>
                <a:cubicBezTo>
                  <a:pt x="316129" y="326843"/>
                  <a:pt x="316532" y="326440"/>
                  <a:pt x="316936" y="326038"/>
                </a:cubicBezTo>
                <a:lnTo>
                  <a:pt x="334704" y="295433"/>
                </a:lnTo>
                <a:cubicBezTo>
                  <a:pt x="337530" y="290600"/>
                  <a:pt x="343184" y="287379"/>
                  <a:pt x="348433" y="287379"/>
                </a:cubicBezTo>
                <a:cubicBezTo>
                  <a:pt x="349645" y="287379"/>
                  <a:pt x="350856" y="287782"/>
                  <a:pt x="352067" y="287782"/>
                </a:cubicBezTo>
                <a:cubicBezTo>
                  <a:pt x="358528" y="289392"/>
                  <a:pt x="364989" y="290198"/>
                  <a:pt x="371046" y="290600"/>
                </a:cubicBezTo>
                <a:cubicBezTo>
                  <a:pt x="378315" y="290600"/>
                  <a:pt x="384776" y="295433"/>
                  <a:pt x="386391" y="302279"/>
                </a:cubicBezTo>
                <a:lnTo>
                  <a:pt x="395679" y="336105"/>
                </a:lnTo>
                <a:cubicBezTo>
                  <a:pt x="395679" y="336910"/>
                  <a:pt x="395679" y="336910"/>
                  <a:pt x="396082" y="337313"/>
                </a:cubicBezTo>
                <a:cubicBezTo>
                  <a:pt x="396486" y="337313"/>
                  <a:pt x="396890" y="337716"/>
                  <a:pt x="397698" y="337313"/>
                </a:cubicBezTo>
                <a:lnTo>
                  <a:pt x="439694" y="326038"/>
                </a:lnTo>
                <a:cubicBezTo>
                  <a:pt x="440501" y="326038"/>
                  <a:pt x="440905" y="324830"/>
                  <a:pt x="440905" y="324024"/>
                </a:cubicBezTo>
                <a:lnTo>
                  <a:pt x="431618" y="290198"/>
                </a:lnTo>
                <a:cubicBezTo>
                  <a:pt x="429598" y="283352"/>
                  <a:pt x="432829" y="276103"/>
                  <a:pt x="438886" y="272479"/>
                </a:cubicBezTo>
                <a:cubicBezTo>
                  <a:pt x="444136" y="268855"/>
                  <a:pt x="449385" y="265231"/>
                  <a:pt x="454231" y="260398"/>
                </a:cubicBezTo>
                <a:cubicBezTo>
                  <a:pt x="459480" y="255969"/>
                  <a:pt x="466749" y="255163"/>
                  <a:pt x="473210" y="258385"/>
                </a:cubicBezTo>
                <a:lnTo>
                  <a:pt x="503495" y="276103"/>
                </a:lnTo>
                <a:cubicBezTo>
                  <a:pt x="504303" y="276506"/>
                  <a:pt x="505514" y="276103"/>
                  <a:pt x="505918" y="275298"/>
                </a:cubicBezTo>
                <a:lnTo>
                  <a:pt x="527724" y="237847"/>
                </a:lnTo>
                <a:cubicBezTo>
                  <a:pt x="528127" y="237041"/>
                  <a:pt x="528127" y="237041"/>
                  <a:pt x="527724" y="236639"/>
                </a:cubicBezTo>
                <a:cubicBezTo>
                  <a:pt x="527724" y="235833"/>
                  <a:pt x="527320" y="235833"/>
                  <a:pt x="527320" y="235431"/>
                </a:cubicBezTo>
                <a:lnTo>
                  <a:pt x="497034" y="218115"/>
                </a:lnTo>
                <a:cubicBezTo>
                  <a:pt x="490977" y="214490"/>
                  <a:pt x="487747" y="207645"/>
                  <a:pt x="489362" y="200396"/>
                </a:cubicBezTo>
                <a:cubicBezTo>
                  <a:pt x="490977" y="193953"/>
                  <a:pt x="491785" y="187510"/>
                  <a:pt x="492189" y="181067"/>
                </a:cubicBezTo>
                <a:cubicBezTo>
                  <a:pt x="492189" y="173818"/>
                  <a:pt x="497034" y="167778"/>
                  <a:pt x="503899" y="166167"/>
                </a:cubicBezTo>
                <a:lnTo>
                  <a:pt x="537415" y="157308"/>
                </a:lnTo>
                <a:cubicBezTo>
                  <a:pt x="538223" y="156905"/>
                  <a:pt x="538223" y="156905"/>
                  <a:pt x="538626" y="156502"/>
                </a:cubicBezTo>
                <a:cubicBezTo>
                  <a:pt x="538626" y="156100"/>
                  <a:pt x="538626" y="155697"/>
                  <a:pt x="538626" y="154891"/>
                </a:cubicBezTo>
                <a:lnTo>
                  <a:pt x="527320" y="113011"/>
                </a:lnTo>
                <a:cubicBezTo>
                  <a:pt x="527320" y="112608"/>
                  <a:pt x="526916" y="112206"/>
                  <a:pt x="526512" y="111803"/>
                </a:cubicBezTo>
                <a:cubicBezTo>
                  <a:pt x="526108" y="111803"/>
                  <a:pt x="525705" y="111803"/>
                  <a:pt x="524897" y="111803"/>
                </a:cubicBezTo>
                <a:lnTo>
                  <a:pt x="492189" y="121065"/>
                </a:lnTo>
                <a:cubicBezTo>
                  <a:pt x="484920" y="122676"/>
                  <a:pt x="478055" y="119857"/>
                  <a:pt x="474017" y="113816"/>
                </a:cubicBezTo>
                <a:cubicBezTo>
                  <a:pt x="470787" y="108179"/>
                  <a:pt x="466345" y="102944"/>
                  <a:pt x="462307" y="98111"/>
                </a:cubicBezTo>
                <a:cubicBezTo>
                  <a:pt x="457057" y="92876"/>
                  <a:pt x="456250" y="84822"/>
                  <a:pt x="459884" y="79185"/>
                </a:cubicBezTo>
                <a:lnTo>
                  <a:pt x="477248" y="49385"/>
                </a:lnTo>
                <a:cubicBezTo>
                  <a:pt x="477652" y="48177"/>
                  <a:pt x="477248" y="47372"/>
                  <a:pt x="476440" y="46969"/>
                </a:cubicBezTo>
                <a:lnTo>
                  <a:pt x="438886" y="25223"/>
                </a:lnTo>
                <a:cubicBezTo>
                  <a:pt x="438078" y="24821"/>
                  <a:pt x="436867" y="25223"/>
                  <a:pt x="436463" y="25626"/>
                </a:cubicBezTo>
                <a:lnTo>
                  <a:pt x="419099" y="55828"/>
                </a:lnTo>
                <a:cubicBezTo>
                  <a:pt x="415465" y="61869"/>
                  <a:pt x="408601" y="64285"/>
                  <a:pt x="401736" y="63077"/>
                </a:cubicBezTo>
                <a:cubicBezTo>
                  <a:pt x="395275" y="61869"/>
                  <a:pt x="388410" y="60661"/>
                  <a:pt x="381949" y="60661"/>
                </a:cubicBezTo>
                <a:cubicBezTo>
                  <a:pt x="374681" y="60258"/>
                  <a:pt x="368624" y="55425"/>
                  <a:pt x="366605" y="48580"/>
                </a:cubicBezTo>
                <a:lnTo>
                  <a:pt x="357721" y="15559"/>
                </a:lnTo>
                <a:cubicBezTo>
                  <a:pt x="357721" y="15156"/>
                  <a:pt x="357317" y="14753"/>
                  <a:pt x="356913" y="14351"/>
                </a:cubicBezTo>
                <a:cubicBezTo>
                  <a:pt x="356509" y="14351"/>
                  <a:pt x="356509" y="14351"/>
                  <a:pt x="355702" y="14351"/>
                </a:cubicBezTo>
                <a:close/>
                <a:moveTo>
                  <a:pt x="352067" y="659"/>
                </a:moveTo>
                <a:cubicBezTo>
                  <a:pt x="356106" y="-549"/>
                  <a:pt x="360547" y="-147"/>
                  <a:pt x="364182" y="2270"/>
                </a:cubicBezTo>
                <a:cubicBezTo>
                  <a:pt x="367816" y="4283"/>
                  <a:pt x="370643" y="7907"/>
                  <a:pt x="371450" y="11934"/>
                </a:cubicBezTo>
                <a:lnTo>
                  <a:pt x="380738" y="44553"/>
                </a:lnTo>
                <a:cubicBezTo>
                  <a:pt x="380738" y="45761"/>
                  <a:pt x="381949" y="46163"/>
                  <a:pt x="382353" y="46163"/>
                </a:cubicBezTo>
                <a:cubicBezTo>
                  <a:pt x="390025" y="46566"/>
                  <a:pt x="397294" y="47372"/>
                  <a:pt x="404562" y="49385"/>
                </a:cubicBezTo>
                <a:cubicBezTo>
                  <a:pt x="405370" y="49385"/>
                  <a:pt x="406581" y="49385"/>
                  <a:pt x="406581" y="48177"/>
                </a:cubicBezTo>
                <a:lnTo>
                  <a:pt x="423945" y="18780"/>
                </a:lnTo>
                <a:cubicBezTo>
                  <a:pt x="425964" y="15156"/>
                  <a:pt x="429598" y="12337"/>
                  <a:pt x="433637" y="11129"/>
                </a:cubicBezTo>
                <a:cubicBezTo>
                  <a:pt x="438078" y="10324"/>
                  <a:pt x="442117" y="10726"/>
                  <a:pt x="445751" y="13142"/>
                </a:cubicBezTo>
                <a:lnTo>
                  <a:pt x="483305" y="34485"/>
                </a:lnTo>
                <a:cubicBezTo>
                  <a:pt x="487343" y="36499"/>
                  <a:pt x="489766" y="40123"/>
                  <a:pt x="490977" y="44553"/>
                </a:cubicBezTo>
                <a:cubicBezTo>
                  <a:pt x="492189" y="48177"/>
                  <a:pt x="491785" y="52607"/>
                  <a:pt x="489362" y="56634"/>
                </a:cubicBezTo>
                <a:lnTo>
                  <a:pt x="472402" y="86030"/>
                </a:lnTo>
                <a:cubicBezTo>
                  <a:pt x="471594" y="87238"/>
                  <a:pt x="472402" y="88044"/>
                  <a:pt x="472402" y="88447"/>
                </a:cubicBezTo>
                <a:cubicBezTo>
                  <a:pt x="477652" y="93682"/>
                  <a:pt x="482093" y="99722"/>
                  <a:pt x="486132" y="106165"/>
                </a:cubicBezTo>
                <a:cubicBezTo>
                  <a:pt x="486535" y="106971"/>
                  <a:pt x="487343" y="107373"/>
                  <a:pt x="488151" y="106971"/>
                </a:cubicBezTo>
                <a:lnTo>
                  <a:pt x="521263" y="98111"/>
                </a:lnTo>
                <a:cubicBezTo>
                  <a:pt x="525705" y="96903"/>
                  <a:pt x="529743" y="97709"/>
                  <a:pt x="533377" y="99722"/>
                </a:cubicBezTo>
                <a:cubicBezTo>
                  <a:pt x="537415" y="102138"/>
                  <a:pt x="539838" y="105360"/>
                  <a:pt x="541049" y="109387"/>
                </a:cubicBezTo>
                <a:lnTo>
                  <a:pt x="552356" y="151267"/>
                </a:lnTo>
                <a:cubicBezTo>
                  <a:pt x="553567" y="155697"/>
                  <a:pt x="553164" y="159724"/>
                  <a:pt x="550741" y="163751"/>
                </a:cubicBezTo>
                <a:cubicBezTo>
                  <a:pt x="548722" y="167375"/>
                  <a:pt x="545087" y="169791"/>
                  <a:pt x="541049" y="170999"/>
                </a:cubicBezTo>
                <a:lnTo>
                  <a:pt x="507533" y="179859"/>
                </a:lnTo>
                <a:cubicBezTo>
                  <a:pt x="506726" y="179859"/>
                  <a:pt x="506322" y="181067"/>
                  <a:pt x="506322" y="181872"/>
                </a:cubicBezTo>
                <a:cubicBezTo>
                  <a:pt x="505918" y="189121"/>
                  <a:pt x="504707" y="196369"/>
                  <a:pt x="503091" y="203618"/>
                </a:cubicBezTo>
                <a:cubicBezTo>
                  <a:pt x="503091" y="204020"/>
                  <a:pt x="503091" y="205228"/>
                  <a:pt x="504303" y="205631"/>
                </a:cubicBezTo>
                <a:lnTo>
                  <a:pt x="534185" y="222947"/>
                </a:lnTo>
                <a:cubicBezTo>
                  <a:pt x="538223" y="224961"/>
                  <a:pt x="540645" y="228585"/>
                  <a:pt x="541857" y="232612"/>
                </a:cubicBezTo>
                <a:cubicBezTo>
                  <a:pt x="542665" y="237041"/>
                  <a:pt x="542261" y="241068"/>
                  <a:pt x="539838" y="245095"/>
                </a:cubicBezTo>
                <a:lnTo>
                  <a:pt x="518436" y="282547"/>
                </a:lnTo>
                <a:cubicBezTo>
                  <a:pt x="513994" y="290198"/>
                  <a:pt x="504303" y="293017"/>
                  <a:pt x="496227" y="288184"/>
                </a:cubicBezTo>
                <a:lnTo>
                  <a:pt x="465941" y="270868"/>
                </a:lnTo>
                <a:cubicBezTo>
                  <a:pt x="465134" y="270063"/>
                  <a:pt x="463922" y="270868"/>
                  <a:pt x="463922" y="271271"/>
                </a:cubicBezTo>
                <a:cubicBezTo>
                  <a:pt x="458269" y="276103"/>
                  <a:pt x="452616" y="280533"/>
                  <a:pt x="446558" y="284560"/>
                </a:cubicBezTo>
                <a:cubicBezTo>
                  <a:pt x="445751" y="284560"/>
                  <a:pt x="445347" y="285768"/>
                  <a:pt x="445751" y="286573"/>
                </a:cubicBezTo>
                <a:lnTo>
                  <a:pt x="454635" y="320400"/>
                </a:lnTo>
                <a:cubicBezTo>
                  <a:pt x="457057" y="328857"/>
                  <a:pt x="451808" y="337716"/>
                  <a:pt x="443328" y="340132"/>
                </a:cubicBezTo>
                <a:lnTo>
                  <a:pt x="401332" y="351408"/>
                </a:lnTo>
                <a:cubicBezTo>
                  <a:pt x="399717" y="351408"/>
                  <a:pt x="398505" y="351408"/>
                  <a:pt x="396890" y="351408"/>
                </a:cubicBezTo>
                <a:cubicBezTo>
                  <a:pt x="394467" y="351408"/>
                  <a:pt x="391641" y="351005"/>
                  <a:pt x="389218" y="349394"/>
                </a:cubicBezTo>
                <a:cubicBezTo>
                  <a:pt x="385583" y="347381"/>
                  <a:pt x="382757" y="344159"/>
                  <a:pt x="381545" y="339729"/>
                </a:cubicBezTo>
                <a:lnTo>
                  <a:pt x="372258" y="305903"/>
                </a:lnTo>
                <a:cubicBezTo>
                  <a:pt x="372258" y="305097"/>
                  <a:pt x="371046" y="304695"/>
                  <a:pt x="370643" y="304695"/>
                </a:cubicBezTo>
                <a:cubicBezTo>
                  <a:pt x="363374" y="303889"/>
                  <a:pt x="356106" y="303084"/>
                  <a:pt x="349241" y="301473"/>
                </a:cubicBezTo>
                <a:cubicBezTo>
                  <a:pt x="348433" y="301473"/>
                  <a:pt x="347626" y="301473"/>
                  <a:pt x="346818" y="302681"/>
                </a:cubicBezTo>
                <a:lnTo>
                  <a:pt x="329454" y="333286"/>
                </a:lnTo>
                <a:cubicBezTo>
                  <a:pt x="327435" y="336910"/>
                  <a:pt x="323397" y="339327"/>
                  <a:pt x="319763" y="340535"/>
                </a:cubicBezTo>
                <a:cubicBezTo>
                  <a:pt x="315321" y="341743"/>
                  <a:pt x="311283" y="340937"/>
                  <a:pt x="307649" y="338924"/>
                </a:cubicBezTo>
                <a:lnTo>
                  <a:pt x="269691" y="317581"/>
                </a:lnTo>
                <a:cubicBezTo>
                  <a:pt x="262018" y="312749"/>
                  <a:pt x="259192" y="302681"/>
                  <a:pt x="263634" y="295433"/>
                </a:cubicBezTo>
                <a:lnTo>
                  <a:pt x="281401" y="264828"/>
                </a:lnTo>
                <a:cubicBezTo>
                  <a:pt x="282209" y="264023"/>
                  <a:pt x="281401" y="263217"/>
                  <a:pt x="280997" y="262814"/>
                </a:cubicBezTo>
                <a:cubicBezTo>
                  <a:pt x="276152" y="257579"/>
                  <a:pt x="271710" y="251539"/>
                  <a:pt x="267672" y="245498"/>
                </a:cubicBezTo>
                <a:cubicBezTo>
                  <a:pt x="267268" y="245095"/>
                  <a:pt x="266460" y="244290"/>
                  <a:pt x="265653" y="244290"/>
                </a:cubicBezTo>
                <a:lnTo>
                  <a:pt x="231733" y="253552"/>
                </a:lnTo>
                <a:cubicBezTo>
                  <a:pt x="227695" y="254761"/>
                  <a:pt x="223657" y="253955"/>
                  <a:pt x="219619" y="251942"/>
                </a:cubicBezTo>
                <a:cubicBezTo>
                  <a:pt x="215984" y="249928"/>
                  <a:pt x="213158" y="246706"/>
                  <a:pt x="211946" y="242276"/>
                </a:cubicBezTo>
                <a:lnTo>
                  <a:pt x="200640" y="200396"/>
                </a:lnTo>
                <a:cubicBezTo>
                  <a:pt x="199832" y="196369"/>
                  <a:pt x="200236" y="191939"/>
                  <a:pt x="202659" y="188315"/>
                </a:cubicBezTo>
                <a:cubicBezTo>
                  <a:pt x="204678" y="184691"/>
                  <a:pt x="207908" y="181872"/>
                  <a:pt x="212350" y="181067"/>
                </a:cubicBezTo>
                <a:lnTo>
                  <a:pt x="245866" y="171805"/>
                </a:lnTo>
                <a:cubicBezTo>
                  <a:pt x="246674" y="171402"/>
                  <a:pt x="247078" y="170597"/>
                  <a:pt x="247078" y="170194"/>
                </a:cubicBezTo>
                <a:cubicBezTo>
                  <a:pt x="247481" y="162945"/>
                  <a:pt x="248289" y="155294"/>
                  <a:pt x="249904" y="148046"/>
                </a:cubicBezTo>
                <a:cubicBezTo>
                  <a:pt x="250308" y="147240"/>
                  <a:pt x="249904" y="146435"/>
                  <a:pt x="249097" y="146032"/>
                </a:cubicBezTo>
                <a:lnTo>
                  <a:pt x="218811" y="128716"/>
                </a:lnTo>
                <a:cubicBezTo>
                  <a:pt x="215581" y="126300"/>
                  <a:pt x="212754" y="123078"/>
                  <a:pt x="211543" y="119051"/>
                </a:cubicBezTo>
                <a:cubicBezTo>
                  <a:pt x="210331" y="114622"/>
                  <a:pt x="211139" y="110595"/>
                  <a:pt x="213158" y="106971"/>
                </a:cubicBezTo>
                <a:lnTo>
                  <a:pt x="234963" y="69117"/>
                </a:lnTo>
                <a:cubicBezTo>
                  <a:pt x="236982" y="65493"/>
                  <a:pt x="240617" y="63077"/>
                  <a:pt x="244655" y="61869"/>
                </a:cubicBezTo>
                <a:cubicBezTo>
                  <a:pt x="248693" y="60661"/>
                  <a:pt x="253135" y="61063"/>
                  <a:pt x="256769" y="63479"/>
                </a:cubicBezTo>
                <a:lnTo>
                  <a:pt x="286651" y="80795"/>
                </a:lnTo>
                <a:cubicBezTo>
                  <a:pt x="287458" y="81198"/>
                  <a:pt x="288266" y="80795"/>
                  <a:pt x="289074" y="79990"/>
                </a:cubicBezTo>
                <a:cubicBezTo>
                  <a:pt x="294323" y="75158"/>
                  <a:pt x="300380" y="70325"/>
                  <a:pt x="306437" y="66701"/>
                </a:cubicBezTo>
                <a:cubicBezTo>
                  <a:pt x="307245" y="66298"/>
                  <a:pt x="307649" y="65493"/>
                  <a:pt x="307649" y="64285"/>
                </a:cubicBezTo>
                <a:lnTo>
                  <a:pt x="298765" y="31264"/>
                </a:lnTo>
                <a:cubicBezTo>
                  <a:pt x="296746" y="22807"/>
                  <a:pt x="301592" y="14351"/>
                  <a:pt x="310072" y="11934"/>
                </a:cubicBezTo>
                <a:close/>
              </a:path>
            </a:pathLst>
          </a:custGeom>
          <a:solidFill>
            <a:schemeClr val="accent1"/>
          </a:solidFill>
          <a:ln>
            <a:noFill/>
          </a:ln>
          <a:effectLst/>
        </p:spPr>
        <p:txBody>
          <a:bodyPr wrap="square" anchor="ctr">
            <a:noAutofit/>
          </a:bodyPr>
          <a:lstStyle/>
          <a:p>
            <a:endParaRPr lang="en-US" sz="363" dirty="0">
              <a:latin typeface="Poppins" pitchFamily="2" charset="77"/>
            </a:endParaRPr>
          </a:p>
        </p:txBody>
      </p:sp>
      <p:sp>
        <p:nvSpPr>
          <p:cNvPr id="17" name="Freeform 209">
            <a:extLst>
              <a:ext uri="{FF2B5EF4-FFF2-40B4-BE49-F238E27FC236}">
                <a16:creationId xmlns:a16="http://schemas.microsoft.com/office/drawing/2014/main" id="{1C4DDD0F-CE75-BA49-A1F0-D6131EA7FEA5}"/>
              </a:ext>
            </a:extLst>
          </p:cNvPr>
          <p:cNvSpPr>
            <a:spLocks noChangeArrowheads="1"/>
          </p:cNvSpPr>
          <p:nvPr/>
        </p:nvSpPr>
        <p:spPr bwMode="auto">
          <a:xfrm>
            <a:off x="1198559" y="1115022"/>
            <a:ext cx="864488" cy="864488"/>
          </a:xfrm>
          <a:custGeom>
            <a:avLst/>
            <a:gdLst>
              <a:gd name="T0" fmla="*/ 1137 w 1344"/>
              <a:gd name="T1" fmla="*/ 385 h 1346"/>
              <a:gd name="T2" fmla="*/ 1086 w 1344"/>
              <a:gd name="T3" fmla="*/ 366 h 1346"/>
              <a:gd name="T4" fmla="*/ 768 w 1344"/>
              <a:gd name="T5" fmla="*/ 646 h 1346"/>
              <a:gd name="T6" fmla="*/ 697 w 1344"/>
              <a:gd name="T7" fmla="*/ 577 h 1346"/>
              <a:gd name="T8" fmla="*/ 969 w 1344"/>
              <a:gd name="T9" fmla="*/ 305 h 1346"/>
              <a:gd name="T10" fmla="*/ 957 w 1344"/>
              <a:gd name="T11" fmla="*/ 214 h 1346"/>
              <a:gd name="T12" fmla="*/ 1126 w 1344"/>
              <a:gd name="T13" fmla="*/ 40 h 1346"/>
              <a:gd name="T14" fmla="*/ 1130 w 1344"/>
              <a:gd name="T15" fmla="*/ 38 h 1346"/>
              <a:gd name="T16" fmla="*/ 1136 w 1344"/>
              <a:gd name="T17" fmla="*/ 41 h 1346"/>
              <a:gd name="T18" fmla="*/ 1179 w 1344"/>
              <a:gd name="T19" fmla="*/ 135 h 1346"/>
              <a:gd name="T20" fmla="*/ 1043 w 1344"/>
              <a:gd name="T21" fmla="*/ 297 h 1346"/>
              <a:gd name="T22" fmla="*/ 1055 w 1344"/>
              <a:gd name="T23" fmla="*/ 302 h 1346"/>
              <a:gd name="T24" fmla="*/ 1203 w 1344"/>
              <a:gd name="T25" fmla="*/ 161 h 1346"/>
              <a:gd name="T26" fmla="*/ 1303 w 1344"/>
              <a:gd name="T27" fmla="*/ 208 h 1346"/>
              <a:gd name="T28" fmla="*/ 1304 w 1344"/>
              <a:gd name="T29" fmla="*/ 218 h 1346"/>
              <a:gd name="T30" fmla="*/ 646 w 1344"/>
              <a:gd name="T31" fmla="*/ 328 h 1346"/>
              <a:gd name="T32" fmla="*/ 277 w 1344"/>
              <a:gd name="T33" fmla="*/ 698 h 1346"/>
              <a:gd name="T34" fmla="*/ 1016 w 1344"/>
              <a:gd name="T35" fmla="*/ 698 h 1346"/>
              <a:gd name="T36" fmla="*/ 1028 w 1344"/>
              <a:gd name="T37" fmla="*/ 436 h 1346"/>
              <a:gd name="T38" fmla="*/ 1109 w 1344"/>
              <a:gd name="T39" fmla="*/ 698 h 1346"/>
              <a:gd name="T40" fmla="*/ 184 w 1344"/>
              <a:gd name="T41" fmla="*/ 698 h 1346"/>
              <a:gd name="T42" fmla="*/ 646 w 1344"/>
              <a:gd name="T43" fmla="*/ 235 h 1346"/>
              <a:gd name="T44" fmla="*/ 730 w 1344"/>
              <a:gd name="T45" fmla="*/ 494 h 1346"/>
              <a:gd name="T46" fmla="*/ 646 w 1344"/>
              <a:gd name="T47" fmla="*/ 477 h 1346"/>
              <a:gd name="T48" fmla="*/ 646 w 1344"/>
              <a:gd name="T49" fmla="*/ 919 h 1346"/>
              <a:gd name="T50" fmla="*/ 867 w 1344"/>
              <a:gd name="T51" fmla="*/ 698 h 1346"/>
              <a:gd name="T52" fmla="*/ 935 w 1344"/>
              <a:gd name="T53" fmla="*/ 529 h 1346"/>
              <a:gd name="T54" fmla="*/ 646 w 1344"/>
              <a:gd name="T55" fmla="*/ 1032 h 1346"/>
              <a:gd name="T56" fmla="*/ 312 w 1344"/>
              <a:gd name="T57" fmla="*/ 698 h 1346"/>
              <a:gd name="T58" fmla="*/ 814 w 1344"/>
              <a:gd name="T59" fmla="*/ 409 h 1346"/>
              <a:gd name="T60" fmla="*/ 667 w 1344"/>
              <a:gd name="T61" fmla="*/ 557 h 1346"/>
              <a:gd name="T62" fmla="*/ 504 w 1344"/>
              <a:gd name="T63" fmla="*/ 698 h 1346"/>
              <a:gd name="T64" fmla="*/ 646 w 1344"/>
              <a:gd name="T65" fmla="*/ 840 h 1346"/>
              <a:gd name="T66" fmla="*/ 787 w 1344"/>
              <a:gd name="T67" fmla="*/ 677 h 1346"/>
              <a:gd name="T68" fmla="*/ 832 w 1344"/>
              <a:gd name="T69" fmla="*/ 698 h 1346"/>
              <a:gd name="T70" fmla="*/ 646 w 1344"/>
              <a:gd name="T71" fmla="*/ 883 h 1346"/>
              <a:gd name="T72" fmla="*/ 646 w 1344"/>
              <a:gd name="T73" fmla="*/ 512 h 1346"/>
              <a:gd name="T74" fmla="*/ 667 w 1344"/>
              <a:gd name="T75" fmla="*/ 557 h 1346"/>
              <a:gd name="T76" fmla="*/ 646 w 1344"/>
              <a:gd name="T77" fmla="*/ 748 h 1346"/>
              <a:gd name="T78" fmla="*/ 612 w 1344"/>
              <a:gd name="T79" fmla="*/ 735 h 1346"/>
              <a:gd name="T80" fmla="*/ 613 w 1344"/>
              <a:gd name="T81" fmla="*/ 661 h 1346"/>
              <a:gd name="T82" fmla="*/ 701 w 1344"/>
              <a:gd name="T83" fmla="*/ 643 h 1346"/>
              <a:gd name="T84" fmla="*/ 681 w 1344"/>
              <a:gd name="T85" fmla="*/ 733 h 1346"/>
              <a:gd name="T86" fmla="*/ 646 w 1344"/>
              <a:gd name="T87" fmla="*/ 1309 h 1346"/>
              <a:gd name="T88" fmla="*/ 35 w 1344"/>
              <a:gd name="T89" fmla="*/ 698 h 1346"/>
              <a:gd name="T90" fmla="*/ 949 w 1344"/>
              <a:gd name="T91" fmla="*/ 167 h 1346"/>
              <a:gd name="T92" fmla="*/ 926 w 1344"/>
              <a:gd name="T93" fmla="*/ 228 h 1346"/>
              <a:gd name="T94" fmla="*/ 944 w 1344"/>
              <a:gd name="T95" fmla="*/ 280 h 1346"/>
              <a:gd name="T96" fmla="*/ 646 w 1344"/>
              <a:gd name="T97" fmla="*/ 200 h 1346"/>
              <a:gd name="T98" fmla="*/ 149 w 1344"/>
              <a:gd name="T99" fmla="*/ 698 h 1346"/>
              <a:gd name="T100" fmla="*/ 1144 w 1344"/>
              <a:gd name="T101" fmla="*/ 698 h 1346"/>
              <a:gd name="T102" fmla="*/ 1064 w 1344"/>
              <a:gd name="T103" fmla="*/ 400 h 1346"/>
              <a:gd name="T104" fmla="*/ 1116 w 1344"/>
              <a:gd name="T105" fmla="*/ 419 h 1346"/>
              <a:gd name="T106" fmla="*/ 1177 w 1344"/>
              <a:gd name="T107" fmla="*/ 395 h 1346"/>
              <a:gd name="T108" fmla="*/ 1341 w 1344"/>
              <a:gd name="T109" fmla="*/ 206 h 1346"/>
              <a:gd name="T110" fmla="*/ 1232 w 1344"/>
              <a:gd name="T111" fmla="*/ 137 h 1346"/>
              <a:gd name="T112" fmla="*/ 1168 w 1344"/>
              <a:gd name="T113" fmla="*/ 27 h 1346"/>
              <a:gd name="T114" fmla="*/ 1137 w 1344"/>
              <a:gd name="T115" fmla="*/ 3 h 1346"/>
              <a:gd name="T116" fmla="*/ 975 w 1344"/>
              <a:gd name="T117" fmla="*/ 141 h 1346"/>
              <a:gd name="T118" fmla="*/ 0 w 1344"/>
              <a:gd name="T119" fmla="*/ 698 h 1346"/>
              <a:gd name="T120" fmla="*/ 646 w 1344"/>
              <a:gd name="T121" fmla="*/ 1345 h 1346"/>
              <a:gd name="T122" fmla="*/ 1203 w 1344"/>
              <a:gd name="T123" fmla="*/ 369 h 1346"/>
              <a:gd name="T124" fmla="*/ 1341 w 1344"/>
              <a:gd name="T125" fmla="*/ 206 h 1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4" h="1346">
                <a:moveTo>
                  <a:pt x="1304" y="218"/>
                </a:moveTo>
                <a:lnTo>
                  <a:pt x="1137" y="385"/>
                </a:lnTo>
                <a:lnTo>
                  <a:pt x="1137" y="385"/>
                </a:lnTo>
                <a:cubicBezTo>
                  <a:pt x="1135" y="387"/>
                  <a:pt x="1133" y="388"/>
                  <a:pt x="1130" y="387"/>
                </a:cubicBezTo>
                <a:lnTo>
                  <a:pt x="1086" y="366"/>
                </a:lnTo>
                <a:lnTo>
                  <a:pt x="1086" y="366"/>
                </a:lnTo>
                <a:cubicBezTo>
                  <a:pt x="1071" y="360"/>
                  <a:pt x="1052" y="363"/>
                  <a:pt x="1040" y="375"/>
                </a:cubicBezTo>
                <a:lnTo>
                  <a:pt x="768" y="646"/>
                </a:lnTo>
                <a:lnTo>
                  <a:pt x="768" y="646"/>
                </a:lnTo>
                <a:cubicBezTo>
                  <a:pt x="753" y="641"/>
                  <a:pt x="739" y="631"/>
                  <a:pt x="726" y="617"/>
                </a:cubicBezTo>
                <a:lnTo>
                  <a:pt x="726" y="617"/>
                </a:lnTo>
                <a:cubicBezTo>
                  <a:pt x="714" y="605"/>
                  <a:pt x="703" y="590"/>
                  <a:pt x="697" y="577"/>
                </a:cubicBezTo>
                <a:lnTo>
                  <a:pt x="708" y="566"/>
                </a:lnTo>
                <a:lnTo>
                  <a:pt x="708" y="566"/>
                </a:lnTo>
                <a:lnTo>
                  <a:pt x="969" y="305"/>
                </a:lnTo>
                <a:lnTo>
                  <a:pt x="969" y="305"/>
                </a:lnTo>
                <a:cubicBezTo>
                  <a:pt x="981" y="293"/>
                  <a:pt x="985" y="274"/>
                  <a:pt x="977" y="258"/>
                </a:cubicBezTo>
                <a:lnTo>
                  <a:pt x="957" y="214"/>
                </a:lnTo>
                <a:lnTo>
                  <a:pt x="957" y="214"/>
                </a:lnTo>
                <a:cubicBezTo>
                  <a:pt x="956" y="212"/>
                  <a:pt x="957" y="209"/>
                  <a:pt x="959" y="207"/>
                </a:cubicBezTo>
                <a:lnTo>
                  <a:pt x="1126" y="40"/>
                </a:lnTo>
                <a:lnTo>
                  <a:pt x="1126" y="40"/>
                </a:lnTo>
                <a:cubicBezTo>
                  <a:pt x="1128" y="38"/>
                  <a:pt x="1129" y="38"/>
                  <a:pt x="1130" y="38"/>
                </a:cubicBezTo>
                <a:lnTo>
                  <a:pt x="1130" y="38"/>
                </a:lnTo>
                <a:cubicBezTo>
                  <a:pt x="1131" y="38"/>
                  <a:pt x="1131" y="38"/>
                  <a:pt x="1131" y="38"/>
                </a:cubicBezTo>
                <a:lnTo>
                  <a:pt x="1131" y="38"/>
                </a:lnTo>
                <a:cubicBezTo>
                  <a:pt x="1133" y="38"/>
                  <a:pt x="1134" y="39"/>
                  <a:pt x="1136" y="41"/>
                </a:cubicBezTo>
                <a:lnTo>
                  <a:pt x="1175" y="127"/>
                </a:lnTo>
                <a:lnTo>
                  <a:pt x="1175" y="127"/>
                </a:lnTo>
                <a:cubicBezTo>
                  <a:pt x="1176" y="130"/>
                  <a:pt x="1178" y="132"/>
                  <a:pt x="1179" y="135"/>
                </a:cubicBezTo>
                <a:lnTo>
                  <a:pt x="1043" y="272"/>
                </a:lnTo>
                <a:lnTo>
                  <a:pt x="1043" y="272"/>
                </a:lnTo>
                <a:cubicBezTo>
                  <a:pt x="1035" y="279"/>
                  <a:pt x="1035" y="290"/>
                  <a:pt x="1043" y="297"/>
                </a:cubicBezTo>
                <a:lnTo>
                  <a:pt x="1043" y="297"/>
                </a:lnTo>
                <a:cubicBezTo>
                  <a:pt x="1046" y="300"/>
                  <a:pt x="1050" y="302"/>
                  <a:pt x="1055" y="302"/>
                </a:cubicBezTo>
                <a:lnTo>
                  <a:pt x="1055" y="302"/>
                </a:lnTo>
                <a:cubicBezTo>
                  <a:pt x="1059" y="302"/>
                  <a:pt x="1064" y="300"/>
                  <a:pt x="1068" y="297"/>
                </a:cubicBezTo>
                <a:lnTo>
                  <a:pt x="1203" y="161"/>
                </a:lnTo>
                <a:lnTo>
                  <a:pt x="1203" y="161"/>
                </a:lnTo>
                <a:cubicBezTo>
                  <a:pt x="1207" y="164"/>
                  <a:pt x="1213" y="167"/>
                  <a:pt x="1218" y="170"/>
                </a:cubicBezTo>
                <a:lnTo>
                  <a:pt x="1303" y="208"/>
                </a:lnTo>
                <a:lnTo>
                  <a:pt x="1303" y="208"/>
                </a:lnTo>
                <a:cubicBezTo>
                  <a:pt x="1305" y="209"/>
                  <a:pt x="1306" y="212"/>
                  <a:pt x="1306" y="212"/>
                </a:cubicBezTo>
                <a:lnTo>
                  <a:pt x="1306" y="212"/>
                </a:lnTo>
                <a:cubicBezTo>
                  <a:pt x="1306" y="214"/>
                  <a:pt x="1306" y="216"/>
                  <a:pt x="1304" y="218"/>
                </a:cubicBezTo>
                <a:close/>
                <a:moveTo>
                  <a:pt x="840" y="384"/>
                </a:moveTo>
                <a:lnTo>
                  <a:pt x="840" y="384"/>
                </a:lnTo>
                <a:cubicBezTo>
                  <a:pt x="783" y="349"/>
                  <a:pt x="717" y="328"/>
                  <a:pt x="646" y="328"/>
                </a:cubicBezTo>
                <a:lnTo>
                  <a:pt x="646" y="328"/>
                </a:lnTo>
                <a:cubicBezTo>
                  <a:pt x="442" y="328"/>
                  <a:pt x="277" y="494"/>
                  <a:pt x="277" y="698"/>
                </a:cubicBezTo>
                <a:lnTo>
                  <a:pt x="277" y="698"/>
                </a:lnTo>
                <a:cubicBezTo>
                  <a:pt x="277" y="901"/>
                  <a:pt x="442" y="1068"/>
                  <a:pt x="646" y="1068"/>
                </a:cubicBezTo>
                <a:lnTo>
                  <a:pt x="646" y="1068"/>
                </a:lnTo>
                <a:cubicBezTo>
                  <a:pt x="850" y="1068"/>
                  <a:pt x="1016" y="901"/>
                  <a:pt x="1016" y="698"/>
                </a:cubicBezTo>
                <a:lnTo>
                  <a:pt x="1016" y="698"/>
                </a:lnTo>
                <a:cubicBezTo>
                  <a:pt x="1016" y="626"/>
                  <a:pt x="995" y="561"/>
                  <a:pt x="960" y="504"/>
                </a:cubicBezTo>
                <a:lnTo>
                  <a:pt x="1028" y="436"/>
                </a:lnTo>
                <a:lnTo>
                  <a:pt x="1028" y="436"/>
                </a:lnTo>
                <a:cubicBezTo>
                  <a:pt x="1080" y="511"/>
                  <a:pt x="1109" y="601"/>
                  <a:pt x="1109" y="698"/>
                </a:cubicBezTo>
                <a:lnTo>
                  <a:pt x="1109" y="698"/>
                </a:lnTo>
                <a:cubicBezTo>
                  <a:pt x="1109" y="953"/>
                  <a:pt x="901" y="1161"/>
                  <a:pt x="646" y="1161"/>
                </a:cubicBezTo>
                <a:lnTo>
                  <a:pt x="646" y="1161"/>
                </a:lnTo>
                <a:cubicBezTo>
                  <a:pt x="391" y="1161"/>
                  <a:pt x="184" y="953"/>
                  <a:pt x="184" y="698"/>
                </a:cubicBezTo>
                <a:lnTo>
                  <a:pt x="184" y="698"/>
                </a:lnTo>
                <a:cubicBezTo>
                  <a:pt x="184" y="442"/>
                  <a:pt x="391" y="235"/>
                  <a:pt x="646" y="235"/>
                </a:cubicBezTo>
                <a:lnTo>
                  <a:pt x="646" y="235"/>
                </a:lnTo>
                <a:cubicBezTo>
                  <a:pt x="743" y="235"/>
                  <a:pt x="833" y="265"/>
                  <a:pt x="907" y="316"/>
                </a:cubicBezTo>
                <a:lnTo>
                  <a:pt x="840" y="384"/>
                </a:lnTo>
                <a:close/>
                <a:moveTo>
                  <a:pt x="730" y="494"/>
                </a:moveTo>
                <a:lnTo>
                  <a:pt x="730" y="494"/>
                </a:lnTo>
                <a:cubicBezTo>
                  <a:pt x="704" y="483"/>
                  <a:pt x="676" y="477"/>
                  <a:pt x="646" y="477"/>
                </a:cubicBezTo>
                <a:lnTo>
                  <a:pt x="646" y="477"/>
                </a:lnTo>
                <a:cubicBezTo>
                  <a:pt x="525" y="477"/>
                  <a:pt x="426" y="576"/>
                  <a:pt x="426" y="698"/>
                </a:cubicBezTo>
                <a:lnTo>
                  <a:pt x="426" y="698"/>
                </a:lnTo>
                <a:cubicBezTo>
                  <a:pt x="426" y="820"/>
                  <a:pt x="525" y="919"/>
                  <a:pt x="646" y="919"/>
                </a:cubicBezTo>
                <a:lnTo>
                  <a:pt x="646" y="919"/>
                </a:lnTo>
                <a:cubicBezTo>
                  <a:pt x="768" y="919"/>
                  <a:pt x="867" y="820"/>
                  <a:pt x="867" y="698"/>
                </a:cubicBezTo>
                <a:lnTo>
                  <a:pt x="867" y="698"/>
                </a:lnTo>
                <a:cubicBezTo>
                  <a:pt x="867" y="668"/>
                  <a:pt x="861" y="640"/>
                  <a:pt x="850" y="614"/>
                </a:cubicBezTo>
                <a:lnTo>
                  <a:pt x="935" y="529"/>
                </a:lnTo>
                <a:lnTo>
                  <a:pt x="935" y="529"/>
                </a:lnTo>
                <a:cubicBezTo>
                  <a:pt x="964" y="579"/>
                  <a:pt x="980" y="636"/>
                  <a:pt x="980" y="698"/>
                </a:cubicBezTo>
                <a:lnTo>
                  <a:pt x="980" y="698"/>
                </a:lnTo>
                <a:cubicBezTo>
                  <a:pt x="980" y="882"/>
                  <a:pt x="830" y="1032"/>
                  <a:pt x="646" y="1032"/>
                </a:cubicBezTo>
                <a:lnTo>
                  <a:pt x="646" y="1032"/>
                </a:lnTo>
                <a:cubicBezTo>
                  <a:pt x="463" y="1032"/>
                  <a:pt x="312" y="882"/>
                  <a:pt x="312" y="698"/>
                </a:cubicBezTo>
                <a:lnTo>
                  <a:pt x="312" y="698"/>
                </a:lnTo>
                <a:cubicBezTo>
                  <a:pt x="312" y="514"/>
                  <a:pt x="463" y="364"/>
                  <a:pt x="646" y="364"/>
                </a:cubicBezTo>
                <a:lnTo>
                  <a:pt x="646" y="364"/>
                </a:lnTo>
                <a:cubicBezTo>
                  <a:pt x="708" y="364"/>
                  <a:pt x="765" y="381"/>
                  <a:pt x="814" y="409"/>
                </a:cubicBezTo>
                <a:lnTo>
                  <a:pt x="730" y="494"/>
                </a:lnTo>
                <a:close/>
                <a:moveTo>
                  <a:pt x="667" y="557"/>
                </a:moveTo>
                <a:lnTo>
                  <a:pt x="667" y="557"/>
                </a:lnTo>
                <a:cubicBezTo>
                  <a:pt x="659" y="557"/>
                  <a:pt x="653" y="556"/>
                  <a:pt x="646" y="556"/>
                </a:cubicBezTo>
                <a:lnTo>
                  <a:pt x="646" y="556"/>
                </a:lnTo>
                <a:cubicBezTo>
                  <a:pt x="568" y="556"/>
                  <a:pt x="504" y="620"/>
                  <a:pt x="504" y="698"/>
                </a:cubicBezTo>
                <a:lnTo>
                  <a:pt x="504" y="698"/>
                </a:lnTo>
                <a:cubicBezTo>
                  <a:pt x="504" y="777"/>
                  <a:pt x="568" y="840"/>
                  <a:pt x="646" y="840"/>
                </a:cubicBezTo>
                <a:lnTo>
                  <a:pt x="646" y="840"/>
                </a:lnTo>
                <a:cubicBezTo>
                  <a:pt x="725" y="840"/>
                  <a:pt x="789" y="777"/>
                  <a:pt x="789" y="698"/>
                </a:cubicBezTo>
                <a:lnTo>
                  <a:pt x="789" y="698"/>
                </a:lnTo>
                <a:cubicBezTo>
                  <a:pt x="789" y="691"/>
                  <a:pt x="788" y="684"/>
                  <a:pt x="787" y="677"/>
                </a:cubicBezTo>
                <a:lnTo>
                  <a:pt x="823" y="642"/>
                </a:lnTo>
                <a:lnTo>
                  <a:pt x="823" y="642"/>
                </a:lnTo>
                <a:cubicBezTo>
                  <a:pt x="829" y="659"/>
                  <a:pt x="832" y="678"/>
                  <a:pt x="832" y="698"/>
                </a:cubicBezTo>
                <a:lnTo>
                  <a:pt x="832" y="698"/>
                </a:lnTo>
                <a:cubicBezTo>
                  <a:pt x="832" y="800"/>
                  <a:pt x="749" y="883"/>
                  <a:pt x="646" y="883"/>
                </a:cubicBezTo>
                <a:lnTo>
                  <a:pt x="646" y="883"/>
                </a:lnTo>
                <a:cubicBezTo>
                  <a:pt x="545" y="883"/>
                  <a:pt x="461" y="800"/>
                  <a:pt x="461" y="698"/>
                </a:cubicBezTo>
                <a:lnTo>
                  <a:pt x="461" y="698"/>
                </a:lnTo>
                <a:cubicBezTo>
                  <a:pt x="461" y="596"/>
                  <a:pt x="545" y="512"/>
                  <a:pt x="646" y="512"/>
                </a:cubicBezTo>
                <a:lnTo>
                  <a:pt x="646" y="512"/>
                </a:lnTo>
                <a:cubicBezTo>
                  <a:pt x="666" y="512"/>
                  <a:pt x="685" y="515"/>
                  <a:pt x="702" y="522"/>
                </a:cubicBezTo>
                <a:lnTo>
                  <a:pt x="667" y="557"/>
                </a:lnTo>
                <a:close/>
                <a:moveTo>
                  <a:pt x="681" y="733"/>
                </a:moveTo>
                <a:lnTo>
                  <a:pt x="681" y="733"/>
                </a:lnTo>
                <a:cubicBezTo>
                  <a:pt x="672" y="743"/>
                  <a:pt x="659" y="748"/>
                  <a:pt x="646" y="748"/>
                </a:cubicBezTo>
                <a:lnTo>
                  <a:pt x="646" y="748"/>
                </a:lnTo>
                <a:cubicBezTo>
                  <a:pt x="633" y="748"/>
                  <a:pt x="622" y="743"/>
                  <a:pt x="612" y="735"/>
                </a:cubicBezTo>
                <a:lnTo>
                  <a:pt x="612" y="735"/>
                </a:lnTo>
                <a:cubicBezTo>
                  <a:pt x="603" y="726"/>
                  <a:pt x="598" y="713"/>
                  <a:pt x="598" y="699"/>
                </a:cubicBezTo>
                <a:lnTo>
                  <a:pt x="598" y="699"/>
                </a:lnTo>
                <a:cubicBezTo>
                  <a:pt x="597" y="685"/>
                  <a:pt x="603" y="671"/>
                  <a:pt x="613" y="661"/>
                </a:cubicBezTo>
                <a:lnTo>
                  <a:pt x="671" y="603"/>
                </a:lnTo>
                <a:lnTo>
                  <a:pt x="671" y="603"/>
                </a:lnTo>
                <a:cubicBezTo>
                  <a:pt x="678" y="617"/>
                  <a:pt x="689" y="630"/>
                  <a:pt x="701" y="643"/>
                </a:cubicBezTo>
                <a:lnTo>
                  <a:pt x="701" y="643"/>
                </a:lnTo>
                <a:cubicBezTo>
                  <a:pt x="714" y="655"/>
                  <a:pt x="727" y="665"/>
                  <a:pt x="741" y="673"/>
                </a:cubicBezTo>
                <a:lnTo>
                  <a:pt x="681" y="733"/>
                </a:lnTo>
                <a:close/>
                <a:moveTo>
                  <a:pt x="1258" y="698"/>
                </a:moveTo>
                <a:lnTo>
                  <a:pt x="1258" y="698"/>
                </a:lnTo>
                <a:cubicBezTo>
                  <a:pt x="1258" y="1035"/>
                  <a:pt x="983" y="1309"/>
                  <a:pt x="646" y="1309"/>
                </a:cubicBezTo>
                <a:lnTo>
                  <a:pt x="646" y="1309"/>
                </a:lnTo>
                <a:cubicBezTo>
                  <a:pt x="309" y="1309"/>
                  <a:pt x="35" y="1035"/>
                  <a:pt x="35" y="698"/>
                </a:cubicBezTo>
                <a:lnTo>
                  <a:pt x="35" y="698"/>
                </a:lnTo>
                <a:cubicBezTo>
                  <a:pt x="35" y="361"/>
                  <a:pt x="309" y="87"/>
                  <a:pt x="646" y="87"/>
                </a:cubicBezTo>
                <a:lnTo>
                  <a:pt x="646" y="87"/>
                </a:lnTo>
                <a:cubicBezTo>
                  <a:pt x="756" y="87"/>
                  <a:pt x="860" y="115"/>
                  <a:pt x="949" y="167"/>
                </a:cubicBezTo>
                <a:lnTo>
                  <a:pt x="934" y="182"/>
                </a:lnTo>
                <a:lnTo>
                  <a:pt x="934" y="182"/>
                </a:lnTo>
                <a:cubicBezTo>
                  <a:pt x="922" y="194"/>
                  <a:pt x="918" y="213"/>
                  <a:pt x="926" y="228"/>
                </a:cubicBezTo>
                <a:lnTo>
                  <a:pt x="946" y="273"/>
                </a:lnTo>
                <a:lnTo>
                  <a:pt x="946" y="273"/>
                </a:lnTo>
                <a:cubicBezTo>
                  <a:pt x="947" y="275"/>
                  <a:pt x="946" y="278"/>
                  <a:pt x="944" y="280"/>
                </a:cubicBezTo>
                <a:lnTo>
                  <a:pt x="933" y="290"/>
                </a:lnTo>
                <a:lnTo>
                  <a:pt x="933" y="290"/>
                </a:lnTo>
                <a:cubicBezTo>
                  <a:pt x="852" y="233"/>
                  <a:pt x="753" y="200"/>
                  <a:pt x="646" y="200"/>
                </a:cubicBezTo>
                <a:lnTo>
                  <a:pt x="646" y="200"/>
                </a:lnTo>
                <a:cubicBezTo>
                  <a:pt x="372" y="200"/>
                  <a:pt x="149" y="423"/>
                  <a:pt x="149" y="698"/>
                </a:cubicBezTo>
                <a:lnTo>
                  <a:pt x="149" y="698"/>
                </a:lnTo>
                <a:cubicBezTo>
                  <a:pt x="149" y="973"/>
                  <a:pt x="372" y="1196"/>
                  <a:pt x="646" y="1196"/>
                </a:cubicBezTo>
                <a:lnTo>
                  <a:pt x="646" y="1196"/>
                </a:lnTo>
                <a:cubicBezTo>
                  <a:pt x="921" y="1196"/>
                  <a:pt x="1144" y="973"/>
                  <a:pt x="1144" y="698"/>
                </a:cubicBezTo>
                <a:lnTo>
                  <a:pt x="1144" y="698"/>
                </a:lnTo>
                <a:cubicBezTo>
                  <a:pt x="1144" y="591"/>
                  <a:pt x="1110" y="493"/>
                  <a:pt x="1053" y="411"/>
                </a:cubicBezTo>
                <a:lnTo>
                  <a:pt x="1064" y="400"/>
                </a:lnTo>
                <a:lnTo>
                  <a:pt x="1064" y="400"/>
                </a:lnTo>
                <a:cubicBezTo>
                  <a:pt x="1066" y="398"/>
                  <a:pt x="1069" y="398"/>
                  <a:pt x="1071" y="399"/>
                </a:cubicBezTo>
                <a:lnTo>
                  <a:pt x="1116" y="419"/>
                </a:lnTo>
                <a:lnTo>
                  <a:pt x="1116" y="419"/>
                </a:lnTo>
                <a:cubicBezTo>
                  <a:pt x="1131" y="426"/>
                  <a:pt x="1150" y="423"/>
                  <a:pt x="1162" y="411"/>
                </a:cubicBezTo>
                <a:lnTo>
                  <a:pt x="1177" y="395"/>
                </a:lnTo>
                <a:lnTo>
                  <a:pt x="1177" y="395"/>
                </a:lnTo>
                <a:cubicBezTo>
                  <a:pt x="1228" y="484"/>
                  <a:pt x="1258" y="588"/>
                  <a:pt x="1258" y="698"/>
                </a:cubicBezTo>
                <a:lnTo>
                  <a:pt x="1341" y="206"/>
                </a:lnTo>
                <a:lnTo>
                  <a:pt x="1341" y="206"/>
                </a:lnTo>
                <a:cubicBezTo>
                  <a:pt x="1338" y="193"/>
                  <a:pt x="1330" y="182"/>
                  <a:pt x="1317" y="176"/>
                </a:cubicBezTo>
                <a:lnTo>
                  <a:pt x="1232" y="137"/>
                </a:lnTo>
                <a:lnTo>
                  <a:pt x="1232" y="137"/>
                </a:lnTo>
                <a:cubicBezTo>
                  <a:pt x="1221" y="132"/>
                  <a:pt x="1212" y="123"/>
                  <a:pt x="1207" y="112"/>
                </a:cubicBezTo>
                <a:lnTo>
                  <a:pt x="1168" y="27"/>
                </a:lnTo>
                <a:lnTo>
                  <a:pt x="1168" y="27"/>
                </a:lnTo>
                <a:cubicBezTo>
                  <a:pt x="1163" y="15"/>
                  <a:pt x="1151" y="6"/>
                  <a:pt x="1137" y="3"/>
                </a:cubicBezTo>
                <a:lnTo>
                  <a:pt x="1137" y="3"/>
                </a:lnTo>
                <a:cubicBezTo>
                  <a:pt x="1125" y="0"/>
                  <a:pt x="1110" y="5"/>
                  <a:pt x="1101" y="15"/>
                </a:cubicBezTo>
                <a:lnTo>
                  <a:pt x="975" y="141"/>
                </a:lnTo>
                <a:lnTo>
                  <a:pt x="975" y="141"/>
                </a:lnTo>
                <a:cubicBezTo>
                  <a:pt x="878" y="84"/>
                  <a:pt x="766" y="52"/>
                  <a:pt x="646" y="52"/>
                </a:cubicBezTo>
                <a:lnTo>
                  <a:pt x="646" y="52"/>
                </a:lnTo>
                <a:cubicBezTo>
                  <a:pt x="290" y="52"/>
                  <a:pt x="0" y="342"/>
                  <a:pt x="0" y="698"/>
                </a:cubicBezTo>
                <a:lnTo>
                  <a:pt x="0" y="698"/>
                </a:lnTo>
                <a:cubicBezTo>
                  <a:pt x="0" y="1055"/>
                  <a:pt x="290" y="1345"/>
                  <a:pt x="646" y="1345"/>
                </a:cubicBezTo>
                <a:lnTo>
                  <a:pt x="646" y="1345"/>
                </a:lnTo>
                <a:cubicBezTo>
                  <a:pt x="1003" y="1345"/>
                  <a:pt x="1293" y="1055"/>
                  <a:pt x="1293" y="698"/>
                </a:cubicBezTo>
                <a:lnTo>
                  <a:pt x="1293" y="698"/>
                </a:lnTo>
                <a:cubicBezTo>
                  <a:pt x="1293" y="578"/>
                  <a:pt x="1260" y="466"/>
                  <a:pt x="1203" y="369"/>
                </a:cubicBezTo>
                <a:lnTo>
                  <a:pt x="1329" y="243"/>
                </a:lnTo>
                <a:lnTo>
                  <a:pt x="1329" y="243"/>
                </a:lnTo>
                <a:cubicBezTo>
                  <a:pt x="1339" y="233"/>
                  <a:pt x="1343" y="220"/>
                  <a:pt x="1341" y="206"/>
                </a:cubicBezTo>
                <a:lnTo>
                  <a:pt x="1258" y="698"/>
                </a:lnTo>
                <a:close/>
              </a:path>
            </a:pathLst>
          </a:custGeom>
          <a:solidFill>
            <a:schemeClr val="accent1"/>
          </a:solidFill>
          <a:ln>
            <a:noFill/>
          </a:ln>
          <a:effectLst/>
        </p:spPr>
        <p:txBody>
          <a:bodyPr wrap="none" anchor="ctr"/>
          <a:lstStyle/>
          <a:p>
            <a:endParaRPr lang="en-US" sz="363" dirty="0">
              <a:latin typeface="Poppins" pitchFamily="2" charset="77"/>
            </a:endParaRPr>
          </a:p>
        </p:txBody>
      </p:sp>
      <p:sp>
        <p:nvSpPr>
          <p:cNvPr id="14" name="TextBox 13">
            <a:extLst>
              <a:ext uri="{FF2B5EF4-FFF2-40B4-BE49-F238E27FC236}">
                <a16:creationId xmlns:a16="http://schemas.microsoft.com/office/drawing/2014/main" id="{D1BC2579-B8BF-F593-F097-CCCE6D9FD8EC}"/>
              </a:ext>
            </a:extLst>
          </p:cNvPr>
          <p:cNvSpPr txBox="1"/>
          <p:nvPr/>
        </p:nvSpPr>
        <p:spPr>
          <a:xfrm>
            <a:off x="179799" y="1656535"/>
            <a:ext cx="3642321" cy="3046988"/>
          </a:xfrm>
          <a:prstGeom prst="rect">
            <a:avLst/>
          </a:prstGeom>
          <a:noFill/>
        </p:spPr>
        <p:txBody>
          <a:bodyPr wrap="square" rtlCol="0">
            <a:spAutoFit/>
          </a:bodyPr>
          <a:lstStyle/>
          <a:p>
            <a:endParaRPr lang="en-GB" sz="2400" dirty="0"/>
          </a:p>
          <a:p>
            <a:pPr marL="285750" indent="-285750">
              <a:buFont typeface="Arial" panose="020B0604020202020204" pitchFamily="34" charset="0"/>
              <a:buChar char="•"/>
            </a:pPr>
            <a:r>
              <a:rPr lang="en-GB" sz="2800" dirty="0"/>
              <a:t>Innovative solutions, by highlighting instruments of Anti-Corruption under the regime of the civil law/</a:t>
            </a:r>
          </a:p>
        </p:txBody>
      </p:sp>
      <p:sp>
        <p:nvSpPr>
          <p:cNvPr id="19" name="TextBox 18">
            <a:extLst>
              <a:ext uri="{FF2B5EF4-FFF2-40B4-BE49-F238E27FC236}">
                <a16:creationId xmlns:a16="http://schemas.microsoft.com/office/drawing/2014/main" id="{15627052-E7F6-1B6A-D45B-57B4CBA53C76}"/>
              </a:ext>
            </a:extLst>
          </p:cNvPr>
          <p:cNvSpPr txBox="1"/>
          <p:nvPr/>
        </p:nvSpPr>
        <p:spPr>
          <a:xfrm>
            <a:off x="4069297" y="1656535"/>
            <a:ext cx="4051818" cy="2646878"/>
          </a:xfrm>
          <a:prstGeom prst="rect">
            <a:avLst/>
          </a:prstGeom>
          <a:noFill/>
        </p:spPr>
        <p:txBody>
          <a:bodyPr wrap="square" rtlCol="0">
            <a:spAutoFit/>
          </a:bodyPr>
          <a:lstStyle/>
          <a:p>
            <a:endParaRPr lang="en-GB" sz="2600" dirty="0"/>
          </a:p>
          <a:p>
            <a:pPr marL="285750" indent="-285750">
              <a:buFont typeface="Arial" panose="020B0604020202020204" pitchFamily="34" charset="0"/>
              <a:buChar char="•"/>
            </a:pPr>
            <a:r>
              <a:rPr lang="en-GB" sz="2800" dirty="0"/>
              <a:t>Legal action can be taken under the civil regime </a:t>
            </a:r>
            <a:r>
              <a:rPr lang="en-GB" sz="2800" b="1" dirty="0"/>
              <a:t>without</a:t>
            </a:r>
            <a:r>
              <a:rPr lang="en-GB" sz="2800" dirty="0"/>
              <a:t> the need for a criminal conviction</a:t>
            </a:r>
            <a:endParaRPr lang="en-GB" sz="2000" dirty="0"/>
          </a:p>
        </p:txBody>
      </p:sp>
      <p:sp>
        <p:nvSpPr>
          <p:cNvPr id="21" name="TextBox 20">
            <a:extLst>
              <a:ext uri="{FF2B5EF4-FFF2-40B4-BE49-F238E27FC236}">
                <a16:creationId xmlns:a16="http://schemas.microsoft.com/office/drawing/2014/main" id="{C2488CE2-B6BF-F3D1-9423-3CD3DD5BA52D}"/>
              </a:ext>
            </a:extLst>
          </p:cNvPr>
          <p:cNvSpPr txBox="1"/>
          <p:nvPr/>
        </p:nvSpPr>
        <p:spPr>
          <a:xfrm>
            <a:off x="8112850" y="1451707"/>
            <a:ext cx="4051817" cy="3231654"/>
          </a:xfrm>
          <a:prstGeom prst="rect">
            <a:avLst/>
          </a:prstGeom>
          <a:noFill/>
        </p:spPr>
        <p:txBody>
          <a:bodyPr wrap="square" rtlCol="0">
            <a:spAutoFit/>
          </a:bodyPr>
          <a:lstStyle/>
          <a:p>
            <a:endParaRPr lang="en-GB" sz="3600" dirty="0"/>
          </a:p>
          <a:p>
            <a:pPr marL="342900" indent="-342900">
              <a:buFont typeface="Arial" panose="020B0604020202020204" pitchFamily="34" charset="0"/>
              <a:buChar char="•"/>
            </a:pPr>
            <a:r>
              <a:rPr lang="en-GB" sz="2800" dirty="0"/>
              <a:t>enable the victim state to gain legal access in order to discover all accused assets in banks and financial institutions. (</a:t>
            </a:r>
            <a:r>
              <a:rPr lang="en-GB" sz="2800"/>
              <a:t>visibility) </a:t>
            </a:r>
            <a:endParaRPr lang="en-GB" sz="2800" dirty="0"/>
          </a:p>
        </p:txBody>
      </p:sp>
    </p:spTree>
    <p:extLst>
      <p:ext uri="{BB962C8B-B14F-4D97-AF65-F5344CB8AC3E}">
        <p14:creationId xmlns:p14="http://schemas.microsoft.com/office/powerpoint/2010/main" val="3015824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7660A3D-94D7-4E5D-AE77-F2DEE49DF4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A44EB985-DC5C-4DAC-9D62-8DC7D0F25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3FCB64ED-B050-4F57-8188-F233260082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2BF5D0F4-EA4E-47A5-87BE-9ABB1AF66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6" name="Rectangle 15">
            <a:extLst>
              <a:ext uri="{FF2B5EF4-FFF2-40B4-BE49-F238E27FC236}">
                <a16:creationId xmlns:a16="http://schemas.microsoft.com/office/drawing/2014/main" id="{5EC7AA7E-81E8-4755-AC3D-2CE40312D0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D188C2F-B457-4F86-B4B4-79703666D7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1191" y="457201"/>
            <a:ext cx="1106164" cy="58597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19">
            <a:extLst>
              <a:ext uri="{FF2B5EF4-FFF2-40B4-BE49-F238E27FC236}">
                <a16:creationId xmlns:a16="http://schemas.microsoft.com/office/drawing/2014/main" id="{33B956FD-3E35-4658-9C8B-3A48FD2DB4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84419" y="457200"/>
            <a:ext cx="9961047" cy="36780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1965278" y="668740"/>
            <a:ext cx="7574507" cy="3330055"/>
          </a:xfrm>
        </p:spPr>
        <p:txBody>
          <a:bodyPr vert="horz" lIns="91440" tIns="45720" rIns="91440" bIns="45720" rtlCol="0" anchor="t">
            <a:normAutofit/>
          </a:bodyPr>
          <a:lstStyle/>
          <a:p>
            <a:r>
              <a:rPr lang="en-US" sz="4000" dirty="0">
                <a:solidFill>
                  <a:srgbClr val="FFFFFF"/>
                </a:solidFill>
              </a:rPr>
              <a:t>Thankyou for listening!</a:t>
            </a:r>
            <a:br>
              <a:rPr lang="en-US" sz="4000" dirty="0">
                <a:solidFill>
                  <a:srgbClr val="FFFFFF"/>
                </a:solidFill>
              </a:rPr>
            </a:br>
            <a:br>
              <a:rPr lang="en-US" sz="4000" dirty="0">
                <a:solidFill>
                  <a:srgbClr val="FFFFFF"/>
                </a:solidFill>
              </a:rPr>
            </a:br>
            <a:endParaRPr lang="en-US" sz="4000" dirty="0">
              <a:solidFill>
                <a:srgbClr val="FFFFFF"/>
              </a:solidFill>
            </a:endParaRPr>
          </a:p>
        </p:txBody>
      </p:sp>
      <p:sp>
        <p:nvSpPr>
          <p:cNvPr id="22" name="Rectangle 21">
            <a:extLst>
              <a:ext uri="{FF2B5EF4-FFF2-40B4-BE49-F238E27FC236}">
                <a16:creationId xmlns:a16="http://schemas.microsoft.com/office/drawing/2014/main" id="{A1BC678D-D15E-4FC5-8CBF-5308E841AF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84352" y="4244454"/>
            <a:ext cx="9961115" cy="2072481"/>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376430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B2899BD-6D7D-814A-919B-F5C6AC115AAF}"/>
              </a:ext>
            </a:extLst>
          </p:cNvPr>
          <p:cNvSpPr txBox="1"/>
          <p:nvPr/>
        </p:nvSpPr>
        <p:spPr>
          <a:xfrm>
            <a:off x="2421106" y="582190"/>
            <a:ext cx="8749584" cy="707886"/>
          </a:xfrm>
          <a:prstGeom prst="rect">
            <a:avLst/>
          </a:prstGeom>
          <a:noFill/>
        </p:spPr>
        <p:txBody>
          <a:bodyPr wrap="square" rtlCol="0" anchor="t">
            <a:spAutoFit/>
          </a:bodyPr>
          <a:lstStyle/>
          <a:p>
            <a:r>
              <a:rPr lang="en-US" sz="4000" b="1" dirty="0">
                <a:solidFill>
                  <a:schemeClr val="tx2"/>
                </a:solidFill>
                <a:latin typeface="Open Sans" panose="020B0606030504020204" pitchFamily="34" charset="0"/>
                <a:cs typeface="Poppins" pitchFamily="2" charset="77"/>
              </a:rPr>
              <a:t>PRESENTATION STRUCTURE</a:t>
            </a:r>
          </a:p>
        </p:txBody>
      </p:sp>
      <p:sp>
        <p:nvSpPr>
          <p:cNvPr id="6" name="Oval 5">
            <a:extLst>
              <a:ext uri="{FF2B5EF4-FFF2-40B4-BE49-F238E27FC236}">
                <a16:creationId xmlns:a16="http://schemas.microsoft.com/office/drawing/2014/main" id="{0771F687-2379-E840-BF41-A7B939E74B46}"/>
              </a:ext>
            </a:extLst>
          </p:cNvPr>
          <p:cNvSpPr/>
          <p:nvPr/>
        </p:nvSpPr>
        <p:spPr>
          <a:xfrm>
            <a:off x="781204" y="1260221"/>
            <a:ext cx="1524495" cy="15664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panose="020F0502020204030203" pitchFamily="34" charset="0"/>
            </a:endParaRPr>
          </a:p>
        </p:txBody>
      </p:sp>
      <p:sp>
        <p:nvSpPr>
          <p:cNvPr id="10" name="TextBox 9">
            <a:extLst>
              <a:ext uri="{FF2B5EF4-FFF2-40B4-BE49-F238E27FC236}">
                <a16:creationId xmlns:a16="http://schemas.microsoft.com/office/drawing/2014/main" id="{8F81FDE7-8C64-8841-9CC0-D3D1781258CC}"/>
              </a:ext>
            </a:extLst>
          </p:cNvPr>
          <p:cNvSpPr txBox="1"/>
          <p:nvPr/>
        </p:nvSpPr>
        <p:spPr>
          <a:xfrm>
            <a:off x="294853" y="2954840"/>
            <a:ext cx="3079010" cy="523220"/>
          </a:xfrm>
          <a:prstGeom prst="rect">
            <a:avLst/>
          </a:prstGeom>
          <a:noFill/>
        </p:spPr>
        <p:txBody>
          <a:bodyPr wrap="square" rtlCol="0" anchor="ctr" anchorCtr="0">
            <a:spAutoFit/>
          </a:bodyPr>
          <a:lstStyle/>
          <a:p>
            <a:pPr algn="ctr"/>
            <a:r>
              <a:rPr lang="en-US" sz="2800" b="1" spc="-15" dirty="0">
                <a:solidFill>
                  <a:schemeClr val="tx2"/>
                </a:solidFill>
                <a:latin typeface="Poppins" pitchFamily="2" charset="77"/>
                <a:cs typeface="Poppins" pitchFamily="2" charset="77"/>
              </a:rPr>
              <a:t>KEY QUESTIONS</a:t>
            </a:r>
          </a:p>
        </p:txBody>
      </p:sp>
      <p:sp>
        <p:nvSpPr>
          <p:cNvPr id="26" name="Freeform 1015">
            <a:extLst>
              <a:ext uri="{FF2B5EF4-FFF2-40B4-BE49-F238E27FC236}">
                <a16:creationId xmlns:a16="http://schemas.microsoft.com/office/drawing/2014/main" id="{ECF524F7-872E-CF4C-9DB4-1568B9BD381F}"/>
              </a:ext>
            </a:extLst>
          </p:cNvPr>
          <p:cNvSpPr>
            <a:spLocks noChangeAspect="1" noChangeArrowheads="1"/>
          </p:cNvSpPr>
          <p:nvPr/>
        </p:nvSpPr>
        <p:spPr bwMode="auto">
          <a:xfrm>
            <a:off x="5765917" y="1580861"/>
            <a:ext cx="884839" cy="879499"/>
          </a:xfrm>
          <a:custGeom>
            <a:avLst/>
            <a:gdLst>
              <a:gd name="T0" fmla="*/ 81139186 w 290153"/>
              <a:gd name="T1" fmla="*/ 124565523 h 288566"/>
              <a:gd name="T2" fmla="*/ 20566943 w 290153"/>
              <a:gd name="T3" fmla="*/ 108959867 h 288566"/>
              <a:gd name="T4" fmla="*/ 18584287 w 290153"/>
              <a:gd name="T5" fmla="*/ 122693102 h 288566"/>
              <a:gd name="T6" fmla="*/ 53523888 w 290153"/>
              <a:gd name="T7" fmla="*/ 96020680 h 288566"/>
              <a:gd name="T8" fmla="*/ 36408938 w 290153"/>
              <a:gd name="T9" fmla="*/ 88728917 h 288566"/>
              <a:gd name="T10" fmla="*/ 36408938 w 290153"/>
              <a:gd name="T11" fmla="*/ 88728917 h 288566"/>
              <a:gd name="T12" fmla="*/ 50411772 w 290153"/>
              <a:gd name="T13" fmla="*/ 93383094 h 288566"/>
              <a:gd name="T14" fmla="*/ 50411772 w 290153"/>
              <a:gd name="T15" fmla="*/ 83299566 h 288566"/>
              <a:gd name="T16" fmla="*/ 63014658 w 290153"/>
              <a:gd name="T17" fmla="*/ 42652917 h 288566"/>
              <a:gd name="T18" fmla="*/ 30807586 w 290153"/>
              <a:gd name="T19" fmla="*/ 44359126 h 288566"/>
              <a:gd name="T20" fmla="*/ 50411772 w 290153"/>
              <a:gd name="T21" fmla="*/ 31792956 h 288566"/>
              <a:gd name="T22" fmla="*/ 72039749 w 290153"/>
              <a:gd name="T23" fmla="*/ 68405549 h 288566"/>
              <a:gd name="T24" fmla="*/ 77796970 w 290153"/>
              <a:gd name="T25" fmla="*/ 21243289 h 288566"/>
              <a:gd name="T26" fmla="*/ 64104418 w 290153"/>
              <a:gd name="T27" fmla="*/ 78334626 h 288566"/>
              <a:gd name="T28" fmla="*/ 100824513 w 290153"/>
              <a:gd name="T29" fmla="*/ 109052329 h 288566"/>
              <a:gd name="T30" fmla="*/ 97090474 w 290153"/>
              <a:gd name="T31" fmla="*/ 109052329 h 288566"/>
              <a:gd name="T32" fmla="*/ 62548525 w 290153"/>
              <a:gd name="T33" fmla="*/ 107811133 h 288566"/>
              <a:gd name="T34" fmla="*/ 52279571 w 290153"/>
              <a:gd name="T35" fmla="*/ 122705194 h 288566"/>
              <a:gd name="T36" fmla="*/ 39832546 w 290153"/>
              <a:gd name="T37" fmla="*/ 107500976 h 288566"/>
              <a:gd name="T38" fmla="*/ 27384228 w 290153"/>
              <a:gd name="T39" fmla="*/ 93073300 h 288566"/>
              <a:gd name="T40" fmla="*/ 1866270 w 290153"/>
              <a:gd name="T41" fmla="*/ 124566460 h 288566"/>
              <a:gd name="T42" fmla="*/ 28473033 w 290153"/>
              <a:gd name="T43" fmla="*/ 89039640 h 288566"/>
              <a:gd name="T44" fmla="*/ 50411772 w 290153"/>
              <a:gd name="T45" fmla="*/ 27915077 h 288566"/>
              <a:gd name="T46" fmla="*/ 81721477 w 290153"/>
              <a:gd name="T47" fmla="*/ 0 h 288566"/>
              <a:gd name="T48" fmla="*/ 93560801 w 290153"/>
              <a:gd name="T49" fmla="*/ 6040193 h 288566"/>
              <a:gd name="T50" fmla="*/ 106646194 w 290153"/>
              <a:gd name="T51" fmla="*/ 13629960 h 288566"/>
              <a:gd name="T52" fmla="*/ 117862281 w 290153"/>
              <a:gd name="T53" fmla="*/ 20601040 h 288566"/>
              <a:gd name="T54" fmla="*/ 117239570 w 290153"/>
              <a:gd name="T55" fmla="*/ 39652398 h 288566"/>
              <a:gd name="T56" fmla="*/ 121756897 w 290153"/>
              <a:gd name="T57" fmla="*/ 54677435 h 288566"/>
              <a:gd name="T58" fmla="*/ 121756897 w 290153"/>
              <a:gd name="T59" fmla="*/ 64745626 h 288566"/>
              <a:gd name="T60" fmla="*/ 112098697 w 290153"/>
              <a:gd name="T61" fmla="*/ 75277796 h 288566"/>
              <a:gd name="T62" fmla="*/ 107113646 w 290153"/>
              <a:gd name="T63" fmla="*/ 83797303 h 288566"/>
              <a:gd name="T64" fmla="*/ 93560801 w 290153"/>
              <a:gd name="T65" fmla="*/ 88133963 h 288566"/>
              <a:gd name="T66" fmla="*/ 83746914 w 290153"/>
              <a:gd name="T67" fmla="*/ 82248042 h 288566"/>
              <a:gd name="T68" fmla="*/ 97299642 w 290153"/>
              <a:gd name="T69" fmla="*/ 86429855 h 288566"/>
              <a:gd name="T70" fmla="*/ 100726610 w 290153"/>
              <a:gd name="T71" fmla="*/ 74813244 h 288566"/>
              <a:gd name="T72" fmla="*/ 114591005 w 290153"/>
              <a:gd name="T73" fmla="*/ 71715559 h 288566"/>
              <a:gd name="T74" fmla="*/ 111631318 w 290153"/>
              <a:gd name="T75" fmla="*/ 60097994 h 288566"/>
              <a:gd name="T76" fmla="*/ 122068055 w 290153"/>
              <a:gd name="T77" fmla="*/ 50649876 h 288566"/>
              <a:gd name="T78" fmla="*/ 113656094 w 290153"/>
              <a:gd name="T79" fmla="*/ 41821338 h 288566"/>
              <a:gd name="T80" fmla="*/ 117862281 w 290153"/>
              <a:gd name="T81" fmla="*/ 28345639 h 288566"/>
              <a:gd name="T82" fmla="*/ 106178866 w 290153"/>
              <a:gd name="T83" fmla="*/ 24937681 h 288566"/>
              <a:gd name="T84" fmla="*/ 103374943 w 290153"/>
              <a:gd name="T85" fmla="*/ 11461591 h 288566"/>
              <a:gd name="T86" fmla="*/ 93716740 w 290153"/>
              <a:gd name="T87" fmla="*/ 13320635 h 288566"/>
              <a:gd name="T88" fmla="*/ 82189463 w 290153"/>
              <a:gd name="T89" fmla="*/ 4028013 h 288566"/>
              <a:gd name="T90" fmla="*/ 74711519 w 290153"/>
              <a:gd name="T91" fmla="*/ 10223146 h 288566"/>
              <a:gd name="T92" fmla="*/ 60068668 w 290153"/>
              <a:gd name="T93" fmla="*/ 8053343 h 288566"/>
              <a:gd name="T94" fmla="*/ 53526158 w 290153"/>
              <a:gd name="T95" fmla="*/ 11771733 h 288566"/>
              <a:gd name="T96" fmla="*/ 48073703 w 290153"/>
              <a:gd name="T97" fmla="*/ 25557690 h 288566"/>
              <a:gd name="T98" fmla="*/ 38415982 w 290153"/>
              <a:gd name="T99" fmla="*/ 25401980 h 288566"/>
              <a:gd name="T100" fmla="*/ 48696399 w 290153"/>
              <a:gd name="T101" fmla="*/ 21375728 h 288566"/>
              <a:gd name="T102" fmla="*/ 51812246 w 290153"/>
              <a:gd name="T103" fmla="*/ 8053343 h 288566"/>
              <a:gd name="T104" fmla="*/ 70817463 w 290153"/>
              <a:gd name="T105" fmla="*/ 8673910 h 2885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90153" h="288566">
                <a:moveTo>
                  <a:pt x="187134" y="252412"/>
                </a:moveTo>
                <a:cubicBezTo>
                  <a:pt x="189801" y="252412"/>
                  <a:pt x="191706" y="254220"/>
                  <a:pt x="191706" y="256389"/>
                </a:cubicBezTo>
                <a:lnTo>
                  <a:pt x="191706" y="284226"/>
                </a:lnTo>
                <a:cubicBezTo>
                  <a:pt x="191706" y="286756"/>
                  <a:pt x="189801" y="288564"/>
                  <a:pt x="187134" y="288564"/>
                </a:cubicBezTo>
                <a:cubicBezTo>
                  <a:pt x="184467" y="288564"/>
                  <a:pt x="182562" y="286756"/>
                  <a:pt x="182562" y="284226"/>
                </a:cubicBezTo>
                <a:lnTo>
                  <a:pt x="182562" y="256389"/>
                </a:lnTo>
                <a:cubicBezTo>
                  <a:pt x="182562" y="254220"/>
                  <a:pt x="184467" y="252412"/>
                  <a:pt x="187134" y="252412"/>
                </a:cubicBezTo>
                <a:close/>
                <a:moveTo>
                  <a:pt x="47434" y="252412"/>
                </a:moveTo>
                <a:cubicBezTo>
                  <a:pt x="49720" y="252412"/>
                  <a:pt x="52006" y="254220"/>
                  <a:pt x="52006" y="256389"/>
                </a:cubicBezTo>
                <a:lnTo>
                  <a:pt x="52006" y="284226"/>
                </a:lnTo>
                <a:cubicBezTo>
                  <a:pt x="52006" y="286756"/>
                  <a:pt x="49720" y="288564"/>
                  <a:pt x="47434" y="288564"/>
                </a:cubicBezTo>
                <a:cubicBezTo>
                  <a:pt x="45148" y="288564"/>
                  <a:pt x="42862" y="286756"/>
                  <a:pt x="42862" y="284226"/>
                </a:cubicBezTo>
                <a:lnTo>
                  <a:pt x="42862" y="256389"/>
                </a:lnTo>
                <a:cubicBezTo>
                  <a:pt x="42862" y="254220"/>
                  <a:pt x="45148" y="252412"/>
                  <a:pt x="47434" y="252412"/>
                </a:cubicBezTo>
                <a:close/>
                <a:moveTo>
                  <a:pt x="148564" y="205546"/>
                </a:moveTo>
                <a:lnTo>
                  <a:pt x="123444" y="222438"/>
                </a:lnTo>
                <a:lnTo>
                  <a:pt x="142463" y="238970"/>
                </a:lnTo>
                <a:lnTo>
                  <a:pt x="160047" y="213453"/>
                </a:lnTo>
                <a:cubicBezTo>
                  <a:pt x="155741" y="211656"/>
                  <a:pt x="151794" y="209140"/>
                  <a:pt x="148564" y="205546"/>
                </a:cubicBezTo>
                <a:close/>
                <a:moveTo>
                  <a:pt x="83971" y="205546"/>
                </a:moveTo>
                <a:cubicBezTo>
                  <a:pt x="80741" y="209140"/>
                  <a:pt x="76794" y="211656"/>
                  <a:pt x="72129" y="213453"/>
                </a:cubicBezTo>
                <a:lnTo>
                  <a:pt x="89712" y="238970"/>
                </a:lnTo>
                <a:lnTo>
                  <a:pt x="109090" y="222438"/>
                </a:lnTo>
                <a:lnTo>
                  <a:pt x="83971" y="205546"/>
                </a:lnTo>
                <a:close/>
                <a:moveTo>
                  <a:pt x="92224" y="186499"/>
                </a:moveTo>
                <a:lnTo>
                  <a:pt x="90430" y="193327"/>
                </a:lnTo>
                <a:cubicBezTo>
                  <a:pt x="90071" y="194765"/>
                  <a:pt x="89712" y="196562"/>
                  <a:pt x="88995" y="197999"/>
                </a:cubicBezTo>
                <a:lnTo>
                  <a:pt x="116267" y="216328"/>
                </a:lnTo>
                <a:lnTo>
                  <a:pt x="143540" y="197999"/>
                </a:lnTo>
                <a:cubicBezTo>
                  <a:pt x="143181" y="196562"/>
                  <a:pt x="142463" y="194765"/>
                  <a:pt x="142105" y="193327"/>
                </a:cubicBezTo>
                <a:lnTo>
                  <a:pt x="140310" y="186499"/>
                </a:lnTo>
                <a:cubicBezTo>
                  <a:pt x="133133" y="190811"/>
                  <a:pt x="124880" y="192968"/>
                  <a:pt x="116267" y="192968"/>
                </a:cubicBezTo>
                <a:cubicBezTo>
                  <a:pt x="107655" y="192968"/>
                  <a:pt x="99760" y="190811"/>
                  <a:pt x="92224" y="186499"/>
                </a:cubicBezTo>
                <a:close/>
                <a:moveTo>
                  <a:pt x="116267" y="73650"/>
                </a:moveTo>
                <a:cubicBezTo>
                  <a:pt x="97607" y="73650"/>
                  <a:pt x="82894" y="81557"/>
                  <a:pt x="75000" y="95214"/>
                </a:cubicBezTo>
                <a:cubicBezTo>
                  <a:pt x="83253" y="99526"/>
                  <a:pt x="108014" y="109949"/>
                  <a:pt x="145334" y="98808"/>
                </a:cubicBezTo>
                <a:cubicBezTo>
                  <a:pt x="147846" y="97729"/>
                  <a:pt x="150358" y="99167"/>
                  <a:pt x="150717" y="101323"/>
                </a:cubicBezTo>
                <a:cubicBezTo>
                  <a:pt x="151794" y="103839"/>
                  <a:pt x="150358" y="106355"/>
                  <a:pt x="148205" y="106714"/>
                </a:cubicBezTo>
                <a:cubicBezTo>
                  <a:pt x="134569" y="111027"/>
                  <a:pt x="122368" y="112464"/>
                  <a:pt x="111961" y="112464"/>
                </a:cubicBezTo>
                <a:cubicBezTo>
                  <a:pt x="91866" y="112464"/>
                  <a:pt x="77870" y="106714"/>
                  <a:pt x="71052" y="102761"/>
                </a:cubicBezTo>
                <a:cubicBezTo>
                  <a:pt x="68899" y="109230"/>
                  <a:pt x="67464" y="116058"/>
                  <a:pt x="67464" y="123605"/>
                </a:cubicBezTo>
                <a:cubicBezTo>
                  <a:pt x="67464" y="157029"/>
                  <a:pt x="89712" y="183983"/>
                  <a:pt x="116267" y="183983"/>
                </a:cubicBezTo>
                <a:cubicBezTo>
                  <a:pt x="143181" y="183983"/>
                  <a:pt x="165071" y="157029"/>
                  <a:pt x="165071" y="123605"/>
                </a:cubicBezTo>
                <a:cubicBezTo>
                  <a:pt x="165071" y="93417"/>
                  <a:pt x="145693" y="73650"/>
                  <a:pt x="116267" y="73650"/>
                </a:cubicBezTo>
                <a:close/>
                <a:moveTo>
                  <a:pt x="179425" y="57837"/>
                </a:moveTo>
                <a:cubicBezTo>
                  <a:pt x="166148" y="57837"/>
                  <a:pt x="153947" y="63228"/>
                  <a:pt x="144975" y="71494"/>
                </a:cubicBezTo>
                <a:cubicBezTo>
                  <a:pt x="162918" y="80838"/>
                  <a:pt x="173683" y="99526"/>
                  <a:pt x="173683" y="123605"/>
                </a:cubicBezTo>
                <a:cubicBezTo>
                  <a:pt x="173683" y="136543"/>
                  <a:pt x="170813" y="148044"/>
                  <a:pt x="166148" y="158466"/>
                </a:cubicBezTo>
                <a:cubicBezTo>
                  <a:pt x="170095" y="159544"/>
                  <a:pt x="174760" y="159904"/>
                  <a:pt x="179425" y="159904"/>
                </a:cubicBezTo>
                <a:cubicBezTo>
                  <a:pt x="207416" y="159904"/>
                  <a:pt x="230382" y="137262"/>
                  <a:pt x="230382" y="108870"/>
                </a:cubicBezTo>
                <a:cubicBezTo>
                  <a:pt x="230382" y="80838"/>
                  <a:pt x="207416" y="57837"/>
                  <a:pt x="179425" y="57837"/>
                </a:cubicBezTo>
                <a:close/>
                <a:moveTo>
                  <a:pt x="179425" y="49212"/>
                </a:moveTo>
                <a:cubicBezTo>
                  <a:pt x="212081" y="49212"/>
                  <a:pt x="239353" y="76166"/>
                  <a:pt x="239353" y="108870"/>
                </a:cubicBezTo>
                <a:cubicBezTo>
                  <a:pt x="239353" y="142294"/>
                  <a:pt x="212081" y="168889"/>
                  <a:pt x="179425" y="168889"/>
                </a:cubicBezTo>
                <a:cubicBezTo>
                  <a:pt x="173325" y="168889"/>
                  <a:pt x="167224" y="167810"/>
                  <a:pt x="161483" y="166013"/>
                </a:cubicBezTo>
                <a:cubicBezTo>
                  <a:pt x="157894" y="172123"/>
                  <a:pt x="153229" y="177155"/>
                  <a:pt x="147846" y="181467"/>
                </a:cubicBezTo>
                <a:lnTo>
                  <a:pt x="150358" y="191171"/>
                </a:lnTo>
                <a:cubicBezTo>
                  <a:pt x="152511" y="198718"/>
                  <a:pt x="158971" y="205187"/>
                  <a:pt x="166865" y="206265"/>
                </a:cubicBezTo>
                <a:lnTo>
                  <a:pt x="197727" y="211656"/>
                </a:lnTo>
                <a:cubicBezTo>
                  <a:pt x="217822" y="215250"/>
                  <a:pt x="232535" y="232501"/>
                  <a:pt x="232535" y="252627"/>
                </a:cubicBezTo>
                <a:lnTo>
                  <a:pt x="232535" y="284253"/>
                </a:lnTo>
                <a:cubicBezTo>
                  <a:pt x="232535" y="286769"/>
                  <a:pt x="230382" y="288566"/>
                  <a:pt x="227870" y="288566"/>
                </a:cubicBezTo>
                <a:cubicBezTo>
                  <a:pt x="225717" y="288566"/>
                  <a:pt x="223923" y="286769"/>
                  <a:pt x="223923" y="284253"/>
                </a:cubicBezTo>
                <a:lnTo>
                  <a:pt x="223923" y="252627"/>
                </a:lnTo>
                <a:cubicBezTo>
                  <a:pt x="223923" y="236813"/>
                  <a:pt x="212081" y="223156"/>
                  <a:pt x="196291" y="220281"/>
                </a:cubicBezTo>
                <a:lnTo>
                  <a:pt x="169377" y="215609"/>
                </a:lnTo>
                <a:lnTo>
                  <a:pt x="147128" y="248314"/>
                </a:lnTo>
                <a:cubicBezTo>
                  <a:pt x="146411" y="249032"/>
                  <a:pt x="145334" y="249751"/>
                  <a:pt x="144258" y="249751"/>
                </a:cubicBezTo>
                <a:cubicBezTo>
                  <a:pt x="143899" y="250111"/>
                  <a:pt x="143540" y="250111"/>
                  <a:pt x="143540" y="250111"/>
                </a:cubicBezTo>
                <a:cubicBezTo>
                  <a:pt x="142463" y="250111"/>
                  <a:pt x="141387" y="249751"/>
                  <a:pt x="140669" y="249032"/>
                </a:cubicBezTo>
                <a:lnTo>
                  <a:pt x="120574" y="231422"/>
                </a:lnTo>
                <a:lnTo>
                  <a:pt x="120574" y="284253"/>
                </a:lnTo>
                <a:cubicBezTo>
                  <a:pt x="120574" y="286769"/>
                  <a:pt x="118779" y="288566"/>
                  <a:pt x="116267" y="288566"/>
                </a:cubicBezTo>
                <a:cubicBezTo>
                  <a:pt x="113755" y="288566"/>
                  <a:pt x="111961" y="286769"/>
                  <a:pt x="111961" y="284253"/>
                </a:cubicBezTo>
                <a:lnTo>
                  <a:pt x="111961" y="231422"/>
                </a:lnTo>
                <a:lnTo>
                  <a:pt x="91866" y="249032"/>
                </a:lnTo>
                <a:cubicBezTo>
                  <a:pt x="91148" y="249751"/>
                  <a:pt x="90071" y="250111"/>
                  <a:pt x="88995" y="250111"/>
                </a:cubicBezTo>
                <a:cubicBezTo>
                  <a:pt x="88636" y="250111"/>
                  <a:pt x="88636" y="250111"/>
                  <a:pt x="88277" y="249751"/>
                </a:cubicBezTo>
                <a:cubicBezTo>
                  <a:pt x="87200" y="249751"/>
                  <a:pt x="86124" y="249032"/>
                  <a:pt x="85406" y="248314"/>
                </a:cubicBezTo>
                <a:lnTo>
                  <a:pt x="63158" y="215609"/>
                </a:lnTo>
                <a:lnTo>
                  <a:pt x="36244" y="220281"/>
                </a:lnTo>
                <a:cubicBezTo>
                  <a:pt x="20454" y="223156"/>
                  <a:pt x="8612" y="236813"/>
                  <a:pt x="8612" y="252627"/>
                </a:cubicBezTo>
                <a:lnTo>
                  <a:pt x="8612" y="284253"/>
                </a:lnTo>
                <a:cubicBezTo>
                  <a:pt x="8612" y="286769"/>
                  <a:pt x="6818" y="288566"/>
                  <a:pt x="4306" y="288566"/>
                </a:cubicBezTo>
                <a:cubicBezTo>
                  <a:pt x="2153" y="288566"/>
                  <a:pt x="0" y="286769"/>
                  <a:pt x="0" y="284253"/>
                </a:cubicBezTo>
                <a:lnTo>
                  <a:pt x="0" y="252627"/>
                </a:lnTo>
                <a:cubicBezTo>
                  <a:pt x="0" y="232501"/>
                  <a:pt x="14713" y="215250"/>
                  <a:pt x="34808" y="211656"/>
                </a:cubicBezTo>
                <a:lnTo>
                  <a:pt x="65669" y="206265"/>
                </a:lnTo>
                <a:cubicBezTo>
                  <a:pt x="73564" y="205187"/>
                  <a:pt x="80023" y="198718"/>
                  <a:pt x="82177" y="191171"/>
                </a:cubicBezTo>
                <a:lnTo>
                  <a:pt x="84330" y="181467"/>
                </a:lnTo>
                <a:cubicBezTo>
                  <a:pt x="68899" y="168889"/>
                  <a:pt x="58851" y="147685"/>
                  <a:pt x="58851" y="123605"/>
                </a:cubicBezTo>
                <a:cubicBezTo>
                  <a:pt x="58851" y="88385"/>
                  <a:pt x="81818" y="64666"/>
                  <a:pt x="116267" y="64666"/>
                </a:cubicBezTo>
                <a:cubicBezTo>
                  <a:pt x="123444" y="64666"/>
                  <a:pt x="129904" y="66103"/>
                  <a:pt x="136004" y="67900"/>
                </a:cubicBezTo>
                <a:cubicBezTo>
                  <a:pt x="147128" y="56400"/>
                  <a:pt x="162559" y="49212"/>
                  <a:pt x="179425" y="49212"/>
                </a:cubicBezTo>
                <a:close/>
                <a:moveTo>
                  <a:pt x="173029" y="0"/>
                </a:moveTo>
                <a:lnTo>
                  <a:pt x="188478" y="0"/>
                </a:lnTo>
                <a:cubicBezTo>
                  <a:pt x="194226" y="0"/>
                  <a:pt x="198178" y="4306"/>
                  <a:pt x="198178" y="9329"/>
                </a:cubicBezTo>
                <a:lnTo>
                  <a:pt x="198178" y="20094"/>
                </a:lnTo>
                <a:cubicBezTo>
                  <a:pt x="202130" y="20811"/>
                  <a:pt x="206442" y="21888"/>
                  <a:pt x="210394" y="23323"/>
                </a:cubicBezTo>
                <a:lnTo>
                  <a:pt x="215783" y="13994"/>
                </a:lnTo>
                <a:cubicBezTo>
                  <a:pt x="218298" y="9688"/>
                  <a:pt x="224046" y="7894"/>
                  <a:pt x="228717" y="10764"/>
                </a:cubicBezTo>
                <a:lnTo>
                  <a:pt x="242369" y="18658"/>
                </a:lnTo>
                <a:cubicBezTo>
                  <a:pt x="244525" y="19735"/>
                  <a:pt x="246321" y="21888"/>
                  <a:pt x="247040" y="24399"/>
                </a:cubicBezTo>
                <a:cubicBezTo>
                  <a:pt x="247399" y="26911"/>
                  <a:pt x="247399" y="29423"/>
                  <a:pt x="245962" y="31576"/>
                </a:cubicBezTo>
                <a:lnTo>
                  <a:pt x="240932" y="40546"/>
                </a:lnTo>
                <a:cubicBezTo>
                  <a:pt x="243806" y="43417"/>
                  <a:pt x="246681" y="46287"/>
                  <a:pt x="249195" y="49517"/>
                </a:cubicBezTo>
                <a:lnTo>
                  <a:pt x="258537" y="44134"/>
                </a:lnTo>
                <a:cubicBezTo>
                  <a:pt x="263207" y="41623"/>
                  <a:pt x="268956" y="43058"/>
                  <a:pt x="271830" y="47723"/>
                </a:cubicBezTo>
                <a:lnTo>
                  <a:pt x="279734" y="61358"/>
                </a:lnTo>
                <a:cubicBezTo>
                  <a:pt x="282249" y="66022"/>
                  <a:pt x="280812" y="71763"/>
                  <a:pt x="276141" y="74634"/>
                </a:cubicBezTo>
                <a:lnTo>
                  <a:pt x="266800" y="80016"/>
                </a:lnTo>
                <a:cubicBezTo>
                  <a:pt x="268237" y="83604"/>
                  <a:pt x="269315" y="87551"/>
                  <a:pt x="270393" y="91857"/>
                </a:cubicBezTo>
                <a:lnTo>
                  <a:pt x="280812" y="91857"/>
                </a:lnTo>
                <a:cubicBezTo>
                  <a:pt x="285842" y="91857"/>
                  <a:pt x="290153" y="96163"/>
                  <a:pt x="290153" y="101187"/>
                </a:cubicBezTo>
                <a:lnTo>
                  <a:pt x="290153" y="117333"/>
                </a:lnTo>
                <a:cubicBezTo>
                  <a:pt x="290153" y="122357"/>
                  <a:pt x="285842" y="126663"/>
                  <a:pt x="280812" y="126663"/>
                </a:cubicBezTo>
                <a:lnTo>
                  <a:pt x="270393" y="126663"/>
                </a:lnTo>
                <a:cubicBezTo>
                  <a:pt x="269315" y="130969"/>
                  <a:pt x="268237" y="134916"/>
                  <a:pt x="266800" y="138863"/>
                </a:cubicBezTo>
                <a:lnTo>
                  <a:pt x="276141" y="143886"/>
                </a:lnTo>
                <a:cubicBezTo>
                  <a:pt x="278297" y="145321"/>
                  <a:pt x="279734" y="147474"/>
                  <a:pt x="280812" y="149986"/>
                </a:cubicBezTo>
                <a:cubicBezTo>
                  <a:pt x="281171" y="152498"/>
                  <a:pt x="280812" y="155009"/>
                  <a:pt x="279734" y="157162"/>
                </a:cubicBezTo>
                <a:lnTo>
                  <a:pt x="271830" y="170797"/>
                </a:lnTo>
                <a:cubicBezTo>
                  <a:pt x="270393" y="172950"/>
                  <a:pt x="268237" y="174386"/>
                  <a:pt x="265722" y="175103"/>
                </a:cubicBezTo>
                <a:cubicBezTo>
                  <a:pt x="263207" y="175821"/>
                  <a:pt x="260692" y="175462"/>
                  <a:pt x="258537" y="174386"/>
                </a:cubicBezTo>
                <a:lnTo>
                  <a:pt x="249195" y="169003"/>
                </a:lnTo>
                <a:cubicBezTo>
                  <a:pt x="246681" y="172233"/>
                  <a:pt x="243806" y="175103"/>
                  <a:pt x="240932" y="177974"/>
                </a:cubicBezTo>
                <a:lnTo>
                  <a:pt x="245962" y="186944"/>
                </a:lnTo>
                <a:cubicBezTo>
                  <a:pt x="247399" y="189097"/>
                  <a:pt x="247399" y="191609"/>
                  <a:pt x="247040" y="194121"/>
                </a:cubicBezTo>
                <a:cubicBezTo>
                  <a:pt x="246321" y="196632"/>
                  <a:pt x="244525" y="198785"/>
                  <a:pt x="242369" y="199862"/>
                </a:cubicBezTo>
                <a:lnTo>
                  <a:pt x="228717" y="207756"/>
                </a:lnTo>
                <a:cubicBezTo>
                  <a:pt x="227280" y="208832"/>
                  <a:pt x="225483" y="209191"/>
                  <a:pt x="223687" y="209191"/>
                </a:cubicBezTo>
                <a:cubicBezTo>
                  <a:pt x="220813" y="209191"/>
                  <a:pt x="217220" y="207397"/>
                  <a:pt x="215783" y="204167"/>
                </a:cubicBezTo>
                <a:lnTo>
                  <a:pt x="210394" y="195197"/>
                </a:lnTo>
                <a:cubicBezTo>
                  <a:pt x="205364" y="196991"/>
                  <a:pt x="199975" y="198426"/>
                  <a:pt x="194586" y="199144"/>
                </a:cubicBezTo>
                <a:cubicBezTo>
                  <a:pt x="192071" y="199503"/>
                  <a:pt x="190274" y="198068"/>
                  <a:pt x="189556" y="195556"/>
                </a:cubicBezTo>
                <a:cubicBezTo>
                  <a:pt x="189196" y="193044"/>
                  <a:pt x="190993" y="190891"/>
                  <a:pt x="193148" y="190532"/>
                </a:cubicBezTo>
                <a:cubicBezTo>
                  <a:pt x="199256" y="189815"/>
                  <a:pt x="205005" y="188021"/>
                  <a:pt x="210753" y="185868"/>
                </a:cubicBezTo>
                <a:cubicBezTo>
                  <a:pt x="212549" y="185150"/>
                  <a:pt x="215064" y="185868"/>
                  <a:pt x="216142" y="187662"/>
                </a:cubicBezTo>
                <a:lnTo>
                  <a:pt x="223328" y="199862"/>
                </a:lnTo>
                <a:cubicBezTo>
                  <a:pt x="223328" y="200579"/>
                  <a:pt x="223687" y="200579"/>
                  <a:pt x="224405" y="200220"/>
                </a:cubicBezTo>
                <a:lnTo>
                  <a:pt x="238058" y="192326"/>
                </a:lnTo>
                <a:cubicBezTo>
                  <a:pt x="238417" y="192326"/>
                  <a:pt x="238417" y="191609"/>
                  <a:pt x="238417" y="191250"/>
                </a:cubicBezTo>
                <a:lnTo>
                  <a:pt x="231232" y="179050"/>
                </a:lnTo>
                <a:cubicBezTo>
                  <a:pt x="230154" y="176897"/>
                  <a:pt x="230513" y="174744"/>
                  <a:pt x="232310" y="173309"/>
                </a:cubicBezTo>
                <a:cubicBezTo>
                  <a:pt x="236980" y="169721"/>
                  <a:pt x="241291" y="165415"/>
                  <a:pt x="244884" y="160750"/>
                </a:cubicBezTo>
                <a:cubicBezTo>
                  <a:pt x="246321" y="158956"/>
                  <a:pt x="248836" y="158598"/>
                  <a:pt x="250633" y="159674"/>
                </a:cubicBezTo>
                <a:lnTo>
                  <a:pt x="262848" y="166492"/>
                </a:lnTo>
                <a:cubicBezTo>
                  <a:pt x="263207" y="166850"/>
                  <a:pt x="263926" y="166492"/>
                  <a:pt x="264285" y="166133"/>
                </a:cubicBezTo>
                <a:lnTo>
                  <a:pt x="271830" y="152856"/>
                </a:lnTo>
                <a:cubicBezTo>
                  <a:pt x="272189" y="152498"/>
                  <a:pt x="271830" y="151780"/>
                  <a:pt x="271830" y="151421"/>
                </a:cubicBezTo>
                <a:lnTo>
                  <a:pt x="259255" y="144245"/>
                </a:lnTo>
                <a:cubicBezTo>
                  <a:pt x="257459" y="143168"/>
                  <a:pt x="256740" y="141015"/>
                  <a:pt x="257459" y="139221"/>
                </a:cubicBezTo>
                <a:cubicBezTo>
                  <a:pt x="259614" y="133480"/>
                  <a:pt x="261052" y="127380"/>
                  <a:pt x="262129" y="121639"/>
                </a:cubicBezTo>
                <a:cubicBezTo>
                  <a:pt x="262489" y="119486"/>
                  <a:pt x="264285" y="118051"/>
                  <a:pt x="266441" y="118051"/>
                </a:cubicBezTo>
                <a:lnTo>
                  <a:pt x="280812" y="118051"/>
                </a:lnTo>
                <a:cubicBezTo>
                  <a:pt x="281171" y="118051"/>
                  <a:pt x="281530" y="117692"/>
                  <a:pt x="281530" y="117333"/>
                </a:cubicBezTo>
                <a:lnTo>
                  <a:pt x="281530" y="101187"/>
                </a:lnTo>
                <a:cubicBezTo>
                  <a:pt x="281530" y="100828"/>
                  <a:pt x="281171" y="100469"/>
                  <a:pt x="280812" y="100469"/>
                </a:cubicBezTo>
                <a:lnTo>
                  <a:pt x="266441" y="100469"/>
                </a:lnTo>
                <a:cubicBezTo>
                  <a:pt x="264285" y="100469"/>
                  <a:pt x="262489" y="99034"/>
                  <a:pt x="262129" y="96881"/>
                </a:cubicBezTo>
                <a:cubicBezTo>
                  <a:pt x="261052" y="90781"/>
                  <a:pt x="259614" y="85040"/>
                  <a:pt x="257459" y="79299"/>
                </a:cubicBezTo>
                <a:cubicBezTo>
                  <a:pt x="256740" y="77505"/>
                  <a:pt x="257459" y="75352"/>
                  <a:pt x="259255" y="73916"/>
                </a:cubicBezTo>
                <a:lnTo>
                  <a:pt x="271471" y="67099"/>
                </a:lnTo>
                <a:cubicBezTo>
                  <a:pt x="271830" y="66740"/>
                  <a:pt x="272189" y="66381"/>
                  <a:pt x="271830" y="65664"/>
                </a:cubicBezTo>
                <a:lnTo>
                  <a:pt x="264285" y="52387"/>
                </a:lnTo>
                <a:cubicBezTo>
                  <a:pt x="263926" y="52028"/>
                  <a:pt x="263207" y="51670"/>
                  <a:pt x="262848" y="52028"/>
                </a:cubicBezTo>
                <a:lnTo>
                  <a:pt x="250633" y="59205"/>
                </a:lnTo>
                <a:cubicBezTo>
                  <a:pt x="248836" y="59922"/>
                  <a:pt x="246321" y="59564"/>
                  <a:pt x="244884" y="57770"/>
                </a:cubicBezTo>
                <a:cubicBezTo>
                  <a:pt x="241291" y="53105"/>
                  <a:pt x="236980" y="48799"/>
                  <a:pt x="232310" y="45211"/>
                </a:cubicBezTo>
                <a:cubicBezTo>
                  <a:pt x="230513" y="43776"/>
                  <a:pt x="230154" y="41264"/>
                  <a:pt x="231232" y="39470"/>
                </a:cubicBezTo>
                <a:lnTo>
                  <a:pt x="238417" y="27270"/>
                </a:lnTo>
                <a:cubicBezTo>
                  <a:pt x="238417" y="26911"/>
                  <a:pt x="238417" y="26911"/>
                  <a:pt x="238417" y="26552"/>
                </a:cubicBezTo>
                <a:cubicBezTo>
                  <a:pt x="238417" y="26552"/>
                  <a:pt x="238058" y="26552"/>
                  <a:pt x="238058" y="26194"/>
                </a:cubicBezTo>
                <a:lnTo>
                  <a:pt x="224405" y="18299"/>
                </a:lnTo>
                <a:cubicBezTo>
                  <a:pt x="223687" y="17941"/>
                  <a:pt x="223328" y="17941"/>
                  <a:pt x="223328" y="18658"/>
                </a:cubicBezTo>
                <a:lnTo>
                  <a:pt x="216142" y="30858"/>
                </a:lnTo>
                <a:cubicBezTo>
                  <a:pt x="215064" y="32652"/>
                  <a:pt x="212549" y="33370"/>
                  <a:pt x="210753" y="32652"/>
                </a:cubicBezTo>
                <a:cubicBezTo>
                  <a:pt x="205005" y="30499"/>
                  <a:pt x="199256" y="28705"/>
                  <a:pt x="193148" y="27988"/>
                </a:cubicBezTo>
                <a:cubicBezTo>
                  <a:pt x="190993" y="27629"/>
                  <a:pt x="189556" y="25835"/>
                  <a:pt x="189556" y="23682"/>
                </a:cubicBezTo>
                <a:lnTo>
                  <a:pt x="189556" y="9329"/>
                </a:lnTo>
                <a:cubicBezTo>
                  <a:pt x="189556" y="8970"/>
                  <a:pt x="189196" y="8611"/>
                  <a:pt x="188478" y="8611"/>
                </a:cubicBezTo>
                <a:lnTo>
                  <a:pt x="173029" y="8611"/>
                </a:lnTo>
                <a:cubicBezTo>
                  <a:pt x="172670" y="8611"/>
                  <a:pt x="172310" y="8970"/>
                  <a:pt x="172310" y="9329"/>
                </a:cubicBezTo>
                <a:lnTo>
                  <a:pt x="172310" y="23682"/>
                </a:lnTo>
                <a:cubicBezTo>
                  <a:pt x="172310" y="25835"/>
                  <a:pt x="170514" y="27629"/>
                  <a:pt x="168358" y="27988"/>
                </a:cubicBezTo>
                <a:cubicBezTo>
                  <a:pt x="162251" y="28705"/>
                  <a:pt x="156502" y="30499"/>
                  <a:pt x="151113" y="32652"/>
                </a:cubicBezTo>
                <a:cubicBezTo>
                  <a:pt x="148957" y="33370"/>
                  <a:pt x="146802" y="32652"/>
                  <a:pt x="145724" y="30858"/>
                </a:cubicBezTo>
                <a:lnTo>
                  <a:pt x="138538" y="18658"/>
                </a:lnTo>
                <a:cubicBezTo>
                  <a:pt x="138179" y="17941"/>
                  <a:pt x="137820" y="17941"/>
                  <a:pt x="137461" y="18299"/>
                </a:cubicBezTo>
                <a:lnTo>
                  <a:pt x="123808" y="26194"/>
                </a:lnTo>
                <a:cubicBezTo>
                  <a:pt x="123449" y="26552"/>
                  <a:pt x="123449" y="26552"/>
                  <a:pt x="123090" y="26552"/>
                </a:cubicBezTo>
                <a:cubicBezTo>
                  <a:pt x="123090" y="26911"/>
                  <a:pt x="123090" y="26911"/>
                  <a:pt x="123449" y="27270"/>
                </a:cubicBezTo>
                <a:lnTo>
                  <a:pt x="130275" y="39470"/>
                </a:lnTo>
                <a:cubicBezTo>
                  <a:pt x="131353" y="41264"/>
                  <a:pt x="130994" y="43776"/>
                  <a:pt x="129197" y="45211"/>
                </a:cubicBezTo>
                <a:cubicBezTo>
                  <a:pt x="124527" y="48799"/>
                  <a:pt x="120575" y="53105"/>
                  <a:pt x="116623" y="57770"/>
                </a:cubicBezTo>
                <a:cubicBezTo>
                  <a:pt x="115545" y="59564"/>
                  <a:pt x="113030" y="59922"/>
                  <a:pt x="110874" y="59205"/>
                </a:cubicBezTo>
                <a:lnTo>
                  <a:pt x="98659" y="52028"/>
                </a:lnTo>
                <a:cubicBezTo>
                  <a:pt x="98300" y="51670"/>
                  <a:pt x="97940" y="52028"/>
                  <a:pt x="97581" y="52387"/>
                </a:cubicBezTo>
                <a:lnTo>
                  <a:pt x="94707" y="57411"/>
                </a:lnTo>
                <a:cubicBezTo>
                  <a:pt x="93270" y="59205"/>
                  <a:pt x="90755" y="59922"/>
                  <a:pt x="88599" y="58846"/>
                </a:cubicBezTo>
                <a:cubicBezTo>
                  <a:pt x="86803" y="57411"/>
                  <a:pt x="85725" y="54899"/>
                  <a:pt x="87162" y="52746"/>
                </a:cubicBezTo>
                <a:lnTo>
                  <a:pt x="90036" y="47723"/>
                </a:lnTo>
                <a:cubicBezTo>
                  <a:pt x="92551" y="43058"/>
                  <a:pt x="98659" y="41623"/>
                  <a:pt x="103329" y="44134"/>
                </a:cubicBezTo>
                <a:lnTo>
                  <a:pt x="112311" y="49517"/>
                </a:lnTo>
                <a:cubicBezTo>
                  <a:pt x="114826" y="46287"/>
                  <a:pt x="118060" y="43417"/>
                  <a:pt x="120934" y="40546"/>
                </a:cubicBezTo>
                <a:lnTo>
                  <a:pt x="115904" y="31576"/>
                </a:lnTo>
                <a:cubicBezTo>
                  <a:pt x="114467" y="29423"/>
                  <a:pt x="114108" y="26911"/>
                  <a:pt x="114826" y="24399"/>
                </a:cubicBezTo>
                <a:cubicBezTo>
                  <a:pt x="115545" y="21888"/>
                  <a:pt x="116982" y="19735"/>
                  <a:pt x="119497" y="18658"/>
                </a:cubicBezTo>
                <a:lnTo>
                  <a:pt x="132790" y="10764"/>
                </a:lnTo>
                <a:cubicBezTo>
                  <a:pt x="137461" y="7894"/>
                  <a:pt x="143568" y="9688"/>
                  <a:pt x="146083" y="13994"/>
                </a:cubicBezTo>
                <a:lnTo>
                  <a:pt x="151113" y="23323"/>
                </a:lnTo>
                <a:cubicBezTo>
                  <a:pt x="155424" y="21888"/>
                  <a:pt x="159376" y="20811"/>
                  <a:pt x="163328" y="20094"/>
                </a:cubicBezTo>
                <a:lnTo>
                  <a:pt x="163328" y="9329"/>
                </a:lnTo>
                <a:cubicBezTo>
                  <a:pt x="163328" y="4306"/>
                  <a:pt x="167640" y="0"/>
                  <a:pt x="173029" y="0"/>
                </a:cubicBezTo>
                <a:close/>
              </a:path>
            </a:pathLst>
          </a:custGeom>
          <a:solidFill>
            <a:schemeClr val="bg1"/>
          </a:solidFill>
          <a:ln>
            <a:noFill/>
          </a:ln>
          <a:effectLst/>
        </p:spPr>
        <p:txBody>
          <a:bodyPr anchor="ctr"/>
          <a:lstStyle/>
          <a:p>
            <a:endParaRPr lang="en-US" sz="900" dirty="0">
              <a:latin typeface="Lato Light" panose="020F0502020204030203" pitchFamily="34" charset="0"/>
            </a:endParaRPr>
          </a:p>
        </p:txBody>
      </p:sp>
      <p:pic>
        <p:nvPicPr>
          <p:cNvPr id="21" name="Graphic 20" descr="Questions with solid fill">
            <a:extLst>
              <a:ext uri="{FF2B5EF4-FFF2-40B4-BE49-F238E27FC236}">
                <a16:creationId xmlns:a16="http://schemas.microsoft.com/office/drawing/2014/main" id="{1D86B9D3-8BFF-BCCD-0216-484EF5A29F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608" y="1351630"/>
            <a:ext cx="1265646" cy="1265646"/>
          </a:xfrm>
          <a:prstGeom prst="rect">
            <a:avLst/>
          </a:prstGeom>
        </p:spPr>
      </p:pic>
      <p:sp>
        <p:nvSpPr>
          <p:cNvPr id="28" name="TextBox 27">
            <a:extLst>
              <a:ext uri="{FF2B5EF4-FFF2-40B4-BE49-F238E27FC236}">
                <a16:creationId xmlns:a16="http://schemas.microsoft.com/office/drawing/2014/main" id="{88545A81-49FE-CD36-1883-3A05AF6AD73C}"/>
              </a:ext>
            </a:extLst>
          </p:cNvPr>
          <p:cNvSpPr txBox="1"/>
          <p:nvPr/>
        </p:nvSpPr>
        <p:spPr>
          <a:xfrm>
            <a:off x="1076" y="3144215"/>
            <a:ext cx="4104030" cy="3970318"/>
          </a:xfrm>
          <a:prstGeom prst="rect">
            <a:avLst/>
          </a:prstGeom>
          <a:noFill/>
        </p:spPr>
        <p:txBody>
          <a:bodyPr wrap="square" rtlCol="0">
            <a:spAutoFit/>
          </a:bodyPr>
          <a:lstStyle/>
          <a:p>
            <a:endParaRPr lang="en-GB" sz="2600" dirty="0"/>
          </a:p>
          <a:p>
            <a:pPr marL="285750" indent="-285750">
              <a:buFont typeface="Arial" panose="020B0604020202020204" pitchFamily="34" charset="0"/>
              <a:buChar char="•"/>
            </a:pPr>
            <a:r>
              <a:rPr lang="en-GB" sz="2400" dirty="0"/>
              <a:t>How effective are the laws to deal with corruption and unexpected wealth in the state of Kuwait?</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What legal instruments can be used to deal with corruption in Kuwait?</a:t>
            </a:r>
          </a:p>
          <a:p>
            <a:endParaRPr lang="en-GB" sz="2000" dirty="0"/>
          </a:p>
          <a:p>
            <a:endParaRPr lang="en-GB" sz="1400" dirty="0"/>
          </a:p>
        </p:txBody>
      </p:sp>
      <p:sp>
        <p:nvSpPr>
          <p:cNvPr id="30" name="TextBox 29">
            <a:extLst>
              <a:ext uri="{FF2B5EF4-FFF2-40B4-BE49-F238E27FC236}">
                <a16:creationId xmlns:a16="http://schemas.microsoft.com/office/drawing/2014/main" id="{4A8E66A0-940F-22B2-F6FB-269B8B9DE31A}"/>
              </a:ext>
            </a:extLst>
          </p:cNvPr>
          <p:cNvSpPr txBox="1"/>
          <p:nvPr/>
        </p:nvSpPr>
        <p:spPr>
          <a:xfrm>
            <a:off x="3667640" y="2979424"/>
            <a:ext cx="3517590" cy="954107"/>
          </a:xfrm>
          <a:prstGeom prst="rect">
            <a:avLst/>
          </a:prstGeom>
          <a:noFill/>
        </p:spPr>
        <p:txBody>
          <a:bodyPr wrap="square" rtlCol="0" anchor="ctr" anchorCtr="0">
            <a:spAutoFit/>
          </a:bodyPr>
          <a:lstStyle/>
          <a:p>
            <a:pPr algn="ctr"/>
            <a:r>
              <a:rPr lang="en-US" sz="2800" b="1" spc="-15" dirty="0">
                <a:solidFill>
                  <a:schemeClr val="tx2"/>
                </a:solidFill>
                <a:latin typeface="Poppins" pitchFamily="2" charset="77"/>
                <a:cs typeface="Poppins" pitchFamily="2" charset="77"/>
              </a:rPr>
              <a:t>LAW/ CASE STUDIES</a:t>
            </a:r>
          </a:p>
        </p:txBody>
      </p:sp>
      <p:pic>
        <p:nvPicPr>
          <p:cNvPr id="31" name="Graphic 30" descr="Scales of justice with solid fill">
            <a:extLst>
              <a:ext uri="{FF2B5EF4-FFF2-40B4-BE49-F238E27FC236}">
                <a16:creationId xmlns:a16="http://schemas.microsoft.com/office/drawing/2014/main" id="{98FFCB3D-2570-07E1-584D-18BA5BBEA50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49222" y="1494636"/>
            <a:ext cx="1097623" cy="1097623"/>
          </a:xfrm>
          <a:prstGeom prst="rect">
            <a:avLst/>
          </a:prstGeom>
        </p:spPr>
      </p:pic>
      <p:sp>
        <p:nvSpPr>
          <p:cNvPr id="32" name="TextBox 31">
            <a:extLst>
              <a:ext uri="{FF2B5EF4-FFF2-40B4-BE49-F238E27FC236}">
                <a16:creationId xmlns:a16="http://schemas.microsoft.com/office/drawing/2014/main" id="{F70C6DE0-89DB-CC26-A771-2B0D418316AD}"/>
              </a:ext>
            </a:extLst>
          </p:cNvPr>
          <p:cNvSpPr txBox="1"/>
          <p:nvPr/>
        </p:nvSpPr>
        <p:spPr>
          <a:xfrm>
            <a:off x="4036518" y="3591553"/>
            <a:ext cx="3148712" cy="3631763"/>
          </a:xfrm>
          <a:prstGeom prst="rect">
            <a:avLst/>
          </a:prstGeom>
          <a:noFill/>
        </p:spPr>
        <p:txBody>
          <a:bodyPr wrap="square" rtlCol="0">
            <a:spAutoFit/>
          </a:bodyPr>
          <a:lstStyle/>
          <a:p>
            <a:endParaRPr lang="en-GB" sz="3200" dirty="0"/>
          </a:p>
          <a:p>
            <a:pPr marL="285750" indent="-285750">
              <a:buFontTx/>
              <a:buChar char="-"/>
            </a:pPr>
            <a:r>
              <a:rPr lang="en-GB" sz="2000" b="1" dirty="0">
                <a:solidFill>
                  <a:schemeClr val="accent1"/>
                </a:solidFill>
              </a:rPr>
              <a:t>The Kuwait Investment Authority (KIA) Case</a:t>
            </a:r>
          </a:p>
          <a:p>
            <a:pPr marL="285750" indent="-285750">
              <a:buFontTx/>
              <a:buChar char="-"/>
            </a:pPr>
            <a:r>
              <a:rPr lang="en-GB" sz="2000" b="1" dirty="0">
                <a:solidFill>
                  <a:schemeClr val="accent1"/>
                </a:solidFill>
              </a:rPr>
              <a:t>The Kuwait Oil Tanker Company (KOTC) </a:t>
            </a:r>
            <a:endParaRPr lang="en-GB" sz="2000" dirty="0">
              <a:solidFill>
                <a:schemeClr val="accent1"/>
              </a:solidFill>
            </a:endParaRPr>
          </a:p>
          <a:p>
            <a:pPr marL="285750" indent="-285750">
              <a:buFontTx/>
              <a:buChar char="-"/>
            </a:pPr>
            <a:r>
              <a:rPr lang="en-GB" sz="2000" b="1" u="sng" dirty="0">
                <a:solidFill>
                  <a:schemeClr val="accent1"/>
                </a:solidFill>
              </a:rPr>
              <a:t>Recent case:  </a:t>
            </a:r>
            <a:r>
              <a:rPr lang="en-GB" sz="2000" b="1" dirty="0" err="1">
                <a:solidFill>
                  <a:schemeClr val="accent1"/>
                </a:solidFill>
              </a:rPr>
              <a:t>Rajaan</a:t>
            </a:r>
            <a:r>
              <a:rPr lang="en-GB" sz="2000" b="1" dirty="0">
                <a:solidFill>
                  <a:schemeClr val="accent1"/>
                </a:solidFill>
              </a:rPr>
              <a:t> Case</a:t>
            </a:r>
            <a:endParaRPr lang="en-GB" sz="2000" dirty="0">
              <a:solidFill>
                <a:schemeClr val="accent1"/>
              </a:solidFill>
            </a:endParaRPr>
          </a:p>
          <a:p>
            <a:endParaRPr lang="en-GB" sz="2400" dirty="0"/>
          </a:p>
          <a:p>
            <a:endParaRPr lang="en-GB" sz="2000" dirty="0"/>
          </a:p>
          <a:p>
            <a:endParaRPr lang="en-GB" sz="1400" dirty="0"/>
          </a:p>
        </p:txBody>
      </p:sp>
      <p:sp>
        <p:nvSpPr>
          <p:cNvPr id="33" name="Oval 32">
            <a:extLst>
              <a:ext uri="{FF2B5EF4-FFF2-40B4-BE49-F238E27FC236}">
                <a16:creationId xmlns:a16="http://schemas.microsoft.com/office/drawing/2014/main" id="{7B98321D-4109-3C3E-8F9A-BA889B4E248B}"/>
              </a:ext>
            </a:extLst>
          </p:cNvPr>
          <p:cNvSpPr/>
          <p:nvPr/>
        </p:nvSpPr>
        <p:spPr>
          <a:xfrm>
            <a:off x="4807580" y="1339232"/>
            <a:ext cx="1524495" cy="156645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panose="020F0502020204030203" pitchFamily="34" charset="0"/>
            </a:endParaRPr>
          </a:p>
        </p:txBody>
      </p:sp>
      <p:pic>
        <p:nvPicPr>
          <p:cNvPr id="34" name="Graphic 33" descr="Scales of justice with solid fill">
            <a:extLst>
              <a:ext uri="{FF2B5EF4-FFF2-40B4-BE49-F238E27FC236}">
                <a16:creationId xmlns:a16="http://schemas.microsoft.com/office/drawing/2014/main" id="{3D399085-891F-3E5A-25A4-7FF7013387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2010" y="1536357"/>
            <a:ext cx="1135634" cy="1135634"/>
          </a:xfrm>
          <a:prstGeom prst="rect">
            <a:avLst/>
          </a:prstGeom>
        </p:spPr>
      </p:pic>
      <p:sp>
        <p:nvSpPr>
          <p:cNvPr id="36" name="TextBox 35">
            <a:extLst>
              <a:ext uri="{FF2B5EF4-FFF2-40B4-BE49-F238E27FC236}">
                <a16:creationId xmlns:a16="http://schemas.microsoft.com/office/drawing/2014/main" id="{F7020EE1-BBE3-C578-8343-A4DF90C7B97D}"/>
              </a:ext>
            </a:extLst>
          </p:cNvPr>
          <p:cNvSpPr txBox="1"/>
          <p:nvPr/>
        </p:nvSpPr>
        <p:spPr>
          <a:xfrm>
            <a:off x="6747765" y="2739396"/>
            <a:ext cx="5443159" cy="954107"/>
          </a:xfrm>
          <a:prstGeom prst="rect">
            <a:avLst/>
          </a:prstGeom>
          <a:noFill/>
        </p:spPr>
        <p:txBody>
          <a:bodyPr wrap="square" rtlCol="0" anchor="ctr" anchorCtr="0">
            <a:spAutoFit/>
          </a:bodyPr>
          <a:lstStyle/>
          <a:p>
            <a:pPr algn="ctr"/>
            <a:r>
              <a:rPr lang="en-US" sz="2800" b="1" spc="-15" dirty="0">
                <a:solidFill>
                  <a:schemeClr val="tx2"/>
                </a:solidFill>
                <a:latin typeface="Poppins" pitchFamily="2" charset="77"/>
                <a:cs typeface="Poppins" pitchFamily="2" charset="77"/>
              </a:rPr>
              <a:t>PROPOSED STRATEGY/</a:t>
            </a:r>
          </a:p>
          <a:p>
            <a:pPr algn="ctr"/>
            <a:r>
              <a:rPr lang="en-US" sz="2800" b="1" spc="-15" dirty="0">
                <a:solidFill>
                  <a:schemeClr val="tx2"/>
                </a:solidFill>
                <a:latin typeface="Poppins" pitchFamily="2" charset="77"/>
                <a:cs typeface="Poppins" pitchFamily="2" charset="77"/>
              </a:rPr>
              <a:t>INSTRUMENTS </a:t>
            </a:r>
          </a:p>
        </p:txBody>
      </p:sp>
      <p:sp>
        <p:nvSpPr>
          <p:cNvPr id="37" name="Oval 36">
            <a:extLst>
              <a:ext uri="{FF2B5EF4-FFF2-40B4-BE49-F238E27FC236}">
                <a16:creationId xmlns:a16="http://schemas.microsoft.com/office/drawing/2014/main" id="{655FAE90-2147-1484-DD37-54808B568E13}"/>
              </a:ext>
            </a:extLst>
          </p:cNvPr>
          <p:cNvSpPr/>
          <p:nvPr/>
        </p:nvSpPr>
        <p:spPr>
          <a:xfrm>
            <a:off x="9205651" y="1172944"/>
            <a:ext cx="1524495" cy="15664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Lato Light" panose="020F0502020204030203" pitchFamily="34" charset="0"/>
            </a:endParaRPr>
          </a:p>
        </p:txBody>
      </p:sp>
      <p:pic>
        <p:nvPicPr>
          <p:cNvPr id="12" name="Graphic 11" descr="Head with gears with solid fill">
            <a:extLst>
              <a:ext uri="{FF2B5EF4-FFF2-40B4-BE49-F238E27FC236}">
                <a16:creationId xmlns:a16="http://schemas.microsoft.com/office/drawing/2014/main" id="{5FE7B20E-D509-E003-2E3A-418D0E513C6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395291" y="1351630"/>
            <a:ext cx="1219448" cy="1219448"/>
          </a:xfrm>
          <a:prstGeom prst="rect">
            <a:avLst/>
          </a:prstGeom>
        </p:spPr>
      </p:pic>
      <p:sp>
        <p:nvSpPr>
          <p:cNvPr id="16" name="TextBox 15">
            <a:extLst>
              <a:ext uri="{FF2B5EF4-FFF2-40B4-BE49-F238E27FC236}">
                <a16:creationId xmlns:a16="http://schemas.microsoft.com/office/drawing/2014/main" id="{06C5BE4F-00A5-51AE-F41F-329A869272E2}"/>
              </a:ext>
            </a:extLst>
          </p:cNvPr>
          <p:cNvSpPr txBox="1"/>
          <p:nvPr/>
        </p:nvSpPr>
        <p:spPr>
          <a:xfrm>
            <a:off x="7409305" y="3423216"/>
            <a:ext cx="4674741" cy="3816429"/>
          </a:xfrm>
          <a:prstGeom prst="rect">
            <a:avLst/>
          </a:prstGeom>
          <a:noFill/>
        </p:spPr>
        <p:txBody>
          <a:bodyPr wrap="square" rtlCol="0">
            <a:spAutoFit/>
          </a:bodyPr>
          <a:lstStyle/>
          <a:p>
            <a:endParaRPr lang="en-GB" sz="2200" dirty="0"/>
          </a:p>
          <a:p>
            <a:pPr marL="285750" indent="-285750">
              <a:buFont typeface="Arial" panose="020B0604020202020204" pitchFamily="34" charset="0"/>
              <a:buChar char="•"/>
            </a:pPr>
            <a:r>
              <a:rPr lang="en-GB" sz="2200" dirty="0"/>
              <a:t>highlighting instruments</a:t>
            </a:r>
          </a:p>
          <a:p>
            <a:endParaRPr lang="en-GB" sz="2200" dirty="0"/>
          </a:p>
          <a:p>
            <a:pPr marL="285750" indent="-285750">
              <a:buFont typeface="Arial" panose="020B0604020202020204" pitchFamily="34" charset="0"/>
              <a:buChar char="•"/>
            </a:pPr>
            <a:r>
              <a:rPr lang="en-GB" sz="2200" dirty="0"/>
              <a:t>Legal action can be taken under the civil regime</a:t>
            </a:r>
          </a:p>
          <a:p>
            <a:endParaRPr lang="en-GB" sz="2200" dirty="0"/>
          </a:p>
          <a:p>
            <a:pPr marL="285750" indent="-285750">
              <a:buFont typeface="Arial" panose="020B0604020202020204" pitchFamily="34" charset="0"/>
              <a:buChar char="•"/>
            </a:pPr>
            <a:r>
              <a:rPr lang="en-GB" sz="2200" dirty="0"/>
              <a:t>Enable the victim state to gain legal access in order to discover all accused assets (visibility)</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endParaRPr lang="en-GB" sz="2400" dirty="0"/>
          </a:p>
        </p:txBody>
      </p:sp>
    </p:spTree>
    <p:extLst>
      <p:ext uri="{BB962C8B-B14F-4D97-AF65-F5344CB8AC3E}">
        <p14:creationId xmlns:p14="http://schemas.microsoft.com/office/powerpoint/2010/main" val="2845039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A078A52F-85EA-4C0B-962B-D9D9DD4DD7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77" name="Rectangle 76">
            <a:extLst>
              <a:ext uri="{FF2B5EF4-FFF2-40B4-BE49-F238E27FC236}">
                <a16:creationId xmlns:a16="http://schemas.microsoft.com/office/drawing/2014/main" id="{919797D5-5700-4683-B30A-5B4D56CB82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79" name="Rectangle 78">
            <a:extLst>
              <a:ext uri="{FF2B5EF4-FFF2-40B4-BE49-F238E27FC236}">
                <a16:creationId xmlns:a16="http://schemas.microsoft.com/office/drawing/2014/main" id="{4856A7B9-9801-42EC-A4C9-7E22A56EF5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81" name="Rectangle 80">
            <a:extLst>
              <a:ext uri="{FF2B5EF4-FFF2-40B4-BE49-F238E27FC236}">
                <a16:creationId xmlns:a16="http://schemas.microsoft.com/office/drawing/2014/main" id="{8AD54DB8-C150-4290-85D6-F5B0262BF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83" name="Rectangle 82">
            <a:extLst>
              <a:ext uri="{FF2B5EF4-FFF2-40B4-BE49-F238E27FC236}">
                <a16:creationId xmlns:a16="http://schemas.microsoft.com/office/drawing/2014/main" id="{379F11E2-8BA5-4C5C-AE7C-361E5EA011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Map&#10;&#10;Description automatically generated">
            <a:extLst>
              <a:ext uri="{FF2B5EF4-FFF2-40B4-BE49-F238E27FC236}">
                <a16:creationId xmlns:a16="http://schemas.microsoft.com/office/drawing/2014/main" id="{58BA3322-93C9-8488-5822-02C1A534DC92}"/>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Lst>
          </a:blip>
          <a:srcRect t="18942" r="-1" b="19049"/>
          <a:stretch/>
        </p:blipFill>
        <p:spPr>
          <a:xfrm>
            <a:off x="482599" y="723898"/>
            <a:ext cx="7636277" cy="5677200"/>
          </a:xfrm>
          <a:prstGeom prst="rect">
            <a:avLst/>
          </a:prstGeom>
        </p:spPr>
      </p:pic>
      <p:sp>
        <p:nvSpPr>
          <p:cNvPr id="85" name="Rectangle 84">
            <a:extLst>
              <a:ext uri="{FF2B5EF4-FFF2-40B4-BE49-F238E27FC236}">
                <a16:creationId xmlns:a16="http://schemas.microsoft.com/office/drawing/2014/main" id="{7C00E1DA-EC7C-40FC-95E3-11FDCD2E42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8527384" y="1419225"/>
            <a:ext cx="2999598" cy="2446193"/>
          </a:xfrm>
        </p:spPr>
        <p:txBody>
          <a:bodyPr vert="horz" lIns="91440" tIns="45720" rIns="91440" bIns="45720" rtlCol="0" anchor="b">
            <a:noAutofit/>
          </a:bodyPr>
          <a:lstStyle/>
          <a:p>
            <a:br>
              <a:rPr lang="en-US" sz="4800" u="sng" dirty="0">
                <a:solidFill>
                  <a:srgbClr val="FFFFFF"/>
                </a:solidFill>
              </a:rPr>
            </a:br>
            <a:r>
              <a:rPr lang="en-US" sz="4800" u="sng" dirty="0">
                <a:solidFill>
                  <a:srgbClr val="FFFFFF"/>
                </a:solidFill>
              </a:rPr>
              <a:t>History of Kuwait</a:t>
            </a:r>
          </a:p>
        </p:txBody>
      </p:sp>
      <p:grpSp>
        <p:nvGrpSpPr>
          <p:cNvPr id="87" name="Group 86">
            <a:extLst>
              <a:ext uri="{FF2B5EF4-FFF2-40B4-BE49-F238E27FC236}">
                <a16:creationId xmlns:a16="http://schemas.microsoft.com/office/drawing/2014/main" id="{9A421166-2996-41A7-B094-AE5316F347D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88" name="Rectangle 87">
              <a:extLst>
                <a:ext uri="{FF2B5EF4-FFF2-40B4-BE49-F238E27FC236}">
                  <a16:creationId xmlns:a16="http://schemas.microsoft.com/office/drawing/2014/main" id="{FDBB1B92-A3EB-43E4-8FAB-D20E8ED14C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9" name="Rectangle 88">
              <a:extLst>
                <a:ext uri="{FF2B5EF4-FFF2-40B4-BE49-F238E27FC236}">
                  <a16:creationId xmlns:a16="http://schemas.microsoft.com/office/drawing/2014/main" id="{3F3972F4-FE7E-48EA-AAD8-9BE5750A66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90" name="Rectangle 89">
              <a:extLst>
                <a:ext uri="{FF2B5EF4-FFF2-40B4-BE49-F238E27FC236}">
                  <a16:creationId xmlns:a16="http://schemas.microsoft.com/office/drawing/2014/main" id="{221614E5-870B-4D5E-A43B-8FF7E53234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sp>
        <p:nvSpPr>
          <p:cNvPr id="21" name="TextBox 20">
            <a:extLst>
              <a:ext uri="{FF2B5EF4-FFF2-40B4-BE49-F238E27FC236}">
                <a16:creationId xmlns:a16="http://schemas.microsoft.com/office/drawing/2014/main" id="{9DB1B8EE-6627-20F1-0177-CBFAD155E0ED}"/>
              </a:ext>
            </a:extLst>
          </p:cNvPr>
          <p:cNvSpPr txBox="1"/>
          <p:nvPr/>
        </p:nvSpPr>
        <p:spPr>
          <a:xfrm>
            <a:off x="4834759" y="0"/>
            <a:ext cx="7179440" cy="6858000"/>
          </a:xfrm>
          <a:prstGeom prst="rect">
            <a:avLst/>
          </a:prstGeom>
        </p:spPr>
        <p:txBody>
          <a:bodyPr vert="horz" lIns="91440" tIns="45720" rIns="91440" bIns="45720" rtlCol="0" anchor="ctr">
            <a:normAutofit/>
          </a:bodyPr>
          <a:lstStyle/>
          <a:p>
            <a:pPr>
              <a:lnSpc>
                <a:spcPct val="90000"/>
              </a:lnSpc>
              <a:spcBef>
                <a:spcPct val="20000"/>
              </a:spcBef>
              <a:spcAft>
                <a:spcPts val="600"/>
              </a:spcAft>
              <a:buClr>
                <a:schemeClr val="accent2"/>
              </a:buClr>
              <a:buSzPct val="92000"/>
            </a:pPr>
            <a:endParaRPr lang="en-US" sz="2000" dirty="0">
              <a:solidFill>
                <a:schemeClr val="tx2"/>
              </a:solidFill>
            </a:endParaRPr>
          </a:p>
          <a:p>
            <a:pPr>
              <a:lnSpc>
                <a:spcPct val="90000"/>
              </a:lnSpc>
              <a:spcBef>
                <a:spcPct val="20000"/>
              </a:spcBef>
              <a:spcAft>
                <a:spcPts val="600"/>
              </a:spcAft>
              <a:buClr>
                <a:schemeClr val="accent2"/>
              </a:buClr>
              <a:buSzPct val="92000"/>
            </a:pPr>
            <a:endParaRPr lang="en-US" sz="1500" dirty="0">
              <a:solidFill>
                <a:schemeClr val="tx2"/>
              </a:solidFill>
            </a:endParaRPr>
          </a:p>
        </p:txBody>
      </p:sp>
    </p:spTree>
    <p:extLst>
      <p:ext uri="{BB962C8B-B14F-4D97-AF65-F5344CB8AC3E}">
        <p14:creationId xmlns:p14="http://schemas.microsoft.com/office/powerpoint/2010/main" val="148389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9" name="Rectangle 48">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640150" y="1607127"/>
            <a:ext cx="4016807" cy="3200400"/>
          </a:xfrm>
        </p:spPr>
        <p:txBody>
          <a:bodyPr vert="horz" lIns="91440" tIns="45720" rIns="91440" bIns="45720" rtlCol="0" anchor="ctr">
            <a:normAutofit/>
          </a:bodyPr>
          <a:lstStyle/>
          <a:p>
            <a:br>
              <a:rPr lang="en-US" sz="4000" u="sng" dirty="0">
                <a:solidFill>
                  <a:srgbClr val="FFFFFF"/>
                </a:solidFill>
              </a:rPr>
            </a:br>
            <a:r>
              <a:rPr lang="en-US" sz="4000" u="sng" dirty="0">
                <a:solidFill>
                  <a:srgbClr val="FFFFFF"/>
                </a:solidFill>
              </a:rPr>
              <a:t>History of laws combating corruption</a:t>
            </a:r>
          </a:p>
        </p:txBody>
      </p:sp>
      <p:sp>
        <p:nvSpPr>
          <p:cNvPr id="21" name="TextBox 20">
            <a:extLst>
              <a:ext uri="{FF2B5EF4-FFF2-40B4-BE49-F238E27FC236}">
                <a16:creationId xmlns:a16="http://schemas.microsoft.com/office/drawing/2014/main" id="{9DB1B8EE-6627-20F1-0177-CBFAD155E0ED}"/>
              </a:ext>
            </a:extLst>
          </p:cNvPr>
          <p:cNvSpPr txBox="1"/>
          <p:nvPr/>
        </p:nvSpPr>
        <p:spPr>
          <a:xfrm>
            <a:off x="4834758" y="0"/>
            <a:ext cx="7357241" cy="6858000"/>
          </a:xfrm>
          <a:prstGeom prst="rect">
            <a:avLst/>
          </a:prstGeom>
        </p:spPr>
        <p:txBody>
          <a:bodyPr vert="horz" lIns="91440" tIns="45720" rIns="91440" bIns="45720" rtlCol="0" anchor="ctr">
            <a:normAutofit/>
          </a:bodyPr>
          <a:lstStyle/>
          <a:p>
            <a:pPr>
              <a:lnSpc>
                <a:spcPct val="90000"/>
              </a:lnSpc>
              <a:spcBef>
                <a:spcPct val="20000"/>
              </a:spcBef>
              <a:spcAft>
                <a:spcPts val="600"/>
              </a:spcAft>
              <a:buClr>
                <a:schemeClr val="accent2"/>
              </a:buClr>
              <a:buSzPct val="92000"/>
            </a:pPr>
            <a:endParaRPr lang="en-US" sz="2000" dirty="0">
              <a:solidFill>
                <a:schemeClr val="tx2"/>
              </a:solidFill>
            </a:endParaRP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US" sz="2000" b="1" dirty="0">
                <a:solidFill>
                  <a:schemeClr val="tx2"/>
                </a:solidFill>
                <a:highlight>
                  <a:srgbClr val="FFFF00"/>
                </a:highlight>
              </a:rPr>
              <a:t>Protection of Public Funds Act 1/1993</a:t>
            </a:r>
          </a:p>
          <a:p>
            <a:pPr>
              <a:lnSpc>
                <a:spcPct val="90000"/>
              </a:lnSpc>
              <a:spcBef>
                <a:spcPct val="20000"/>
              </a:spcBef>
              <a:spcAft>
                <a:spcPts val="600"/>
              </a:spcAft>
              <a:buClr>
                <a:schemeClr val="accent2"/>
              </a:buClr>
              <a:buSzPct val="92000"/>
            </a:pPr>
            <a:r>
              <a:rPr lang="en-US" sz="2000" dirty="0">
                <a:solidFill>
                  <a:schemeClr val="tx2"/>
                </a:solidFill>
              </a:rPr>
              <a:t>introduced interim measures which were designed to ensure that state funds were protected and not dissipated or hidden away. </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US" sz="2000" b="1" dirty="0">
                <a:solidFill>
                  <a:schemeClr val="tx2"/>
                </a:solidFill>
                <a:highlight>
                  <a:srgbClr val="FFFF00"/>
                </a:highlight>
              </a:rPr>
              <a:t>Anti-Money Laundering and Combating Finance of Terrorism Act 106/2013 </a:t>
            </a:r>
          </a:p>
          <a:p>
            <a:pPr>
              <a:lnSpc>
                <a:spcPct val="90000"/>
              </a:lnSpc>
              <a:spcBef>
                <a:spcPct val="20000"/>
              </a:spcBef>
              <a:spcAft>
                <a:spcPts val="600"/>
              </a:spcAft>
              <a:buClr>
                <a:schemeClr val="accent2"/>
              </a:buClr>
              <a:buSzPct val="92000"/>
            </a:pPr>
            <a:r>
              <a:rPr lang="en-US" sz="2000" dirty="0">
                <a:solidFill>
                  <a:schemeClr val="tx2"/>
                </a:solidFill>
              </a:rPr>
              <a:t>deems money laundering offences as corruption crimes and provides for </a:t>
            </a:r>
            <a:r>
              <a:rPr lang="en-US" sz="2000" b="1" dirty="0">
                <a:solidFill>
                  <a:schemeClr val="tx2"/>
                </a:solidFill>
              </a:rPr>
              <a:t>strict measures</a:t>
            </a:r>
            <a:r>
              <a:rPr lang="en-US" sz="2000" dirty="0">
                <a:solidFill>
                  <a:schemeClr val="tx2"/>
                </a:solidFill>
              </a:rPr>
              <a:t>, under which the </a:t>
            </a:r>
            <a:r>
              <a:rPr lang="en-US" sz="2000" b="1" dirty="0">
                <a:solidFill>
                  <a:schemeClr val="tx2"/>
                </a:solidFill>
              </a:rPr>
              <a:t>authorities have the power to attempt to restrain the proceeds of crime. </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US" sz="2000" b="1" dirty="0">
                <a:solidFill>
                  <a:schemeClr val="tx2"/>
                </a:solidFill>
                <a:highlight>
                  <a:srgbClr val="FFFF00"/>
                </a:highlight>
              </a:rPr>
              <a:t>Anti-Corruption Authority Act 2016 </a:t>
            </a:r>
          </a:p>
          <a:p>
            <a:pPr>
              <a:lnSpc>
                <a:spcPct val="90000"/>
              </a:lnSpc>
              <a:spcBef>
                <a:spcPct val="20000"/>
              </a:spcBef>
              <a:spcAft>
                <a:spcPts val="600"/>
              </a:spcAft>
              <a:buClr>
                <a:schemeClr val="accent2"/>
              </a:buClr>
              <a:buSzPct val="92000"/>
            </a:pPr>
            <a:r>
              <a:rPr lang="en-US" sz="2000" dirty="0">
                <a:solidFill>
                  <a:schemeClr val="tx2"/>
                </a:solidFill>
              </a:rPr>
              <a:t>contains </a:t>
            </a:r>
            <a:r>
              <a:rPr lang="en-US" sz="2000" b="1" dirty="0">
                <a:solidFill>
                  <a:schemeClr val="tx2"/>
                </a:solidFill>
              </a:rPr>
              <a:t>modern provisions </a:t>
            </a:r>
            <a:r>
              <a:rPr lang="en-US" sz="2000" dirty="0">
                <a:solidFill>
                  <a:schemeClr val="tx2"/>
                </a:solidFill>
              </a:rPr>
              <a:t>designed to address the issue of corruption, including the requirement on public officials, politicians and their spouses to make financial disclosures to</a:t>
            </a:r>
            <a:r>
              <a:rPr lang="en-US" sz="2000" u="sng" dirty="0">
                <a:solidFill>
                  <a:schemeClr val="tx2"/>
                </a:solidFill>
              </a:rPr>
              <a:t> identify any unexplained wealth. </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endParaRPr lang="en-US" sz="2000" dirty="0">
              <a:solidFill>
                <a:schemeClr val="tx2"/>
              </a:solidFill>
            </a:endParaRP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endParaRPr lang="en-US" sz="1500" dirty="0">
              <a:solidFill>
                <a:schemeClr val="tx2"/>
              </a:solidFill>
            </a:endParaRPr>
          </a:p>
        </p:txBody>
      </p:sp>
    </p:spTree>
    <p:extLst>
      <p:ext uri="{BB962C8B-B14F-4D97-AF65-F5344CB8AC3E}">
        <p14:creationId xmlns:p14="http://schemas.microsoft.com/office/powerpoint/2010/main" val="2355577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6" name="Rectangle 65">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 company name&#10;&#10;Description automatically generated">
            <a:extLst>
              <a:ext uri="{FF2B5EF4-FFF2-40B4-BE49-F238E27FC236}">
                <a16:creationId xmlns:a16="http://schemas.microsoft.com/office/drawing/2014/main" id="{D5927C2F-3FEE-76F4-6EB4-C070F7CD5736}"/>
              </a:ext>
            </a:extLst>
          </p:cNvPr>
          <p:cNvPicPr>
            <a:picLocks noChangeAspect="1"/>
          </p:cNvPicPr>
          <p:nvPr/>
        </p:nvPicPr>
        <p:blipFill rotWithShape="1">
          <a:blip r:embed="rId2"/>
          <a:srcRect t="9898" r="9091" b="13779"/>
          <a:stretch/>
        </p:blipFill>
        <p:spPr>
          <a:xfrm>
            <a:off x="1740374" y="0"/>
            <a:ext cx="12191998" cy="6858000"/>
          </a:xfrm>
          <a:prstGeom prst="rect">
            <a:avLst/>
          </a:prstGeom>
        </p:spPr>
      </p:pic>
      <p:grpSp>
        <p:nvGrpSpPr>
          <p:cNvPr id="68" name="Group 67">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69" name="Rectangle 68">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70" name="Rectangle 69">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584200" y="1006956"/>
            <a:ext cx="3412067" cy="1372177"/>
          </a:xfrm>
        </p:spPr>
        <p:txBody>
          <a:bodyPr vert="horz" lIns="91440" tIns="45720" rIns="91440" bIns="45720" rtlCol="0" anchor="ctr">
            <a:normAutofit/>
          </a:bodyPr>
          <a:lstStyle/>
          <a:p>
            <a:r>
              <a:rPr lang="en-US" u="sng" dirty="0"/>
              <a:t>combating corruption</a:t>
            </a:r>
          </a:p>
        </p:txBody>
      </p:sp>
      <p:sp>
        <p:nvSpPr>
          <p:cNvPr id="21" name="TextBox 20">
            <a:extLst>
              <a:ext uri="{FF2B5EF4-FFF2-40B4-BE49-F238E27FC236}">
                <a16:creationId xmlns:a16="http://schemas.microsoft.com/office/drawing/2014/main" id="{9DB1B8EE-6627-20F1-0177-CBFAD155E0ED}"/>
              </a:ext>
            </a:extLst>
          </p:cNvPr>
          <p:cNvSpPr txBox="1"/>
          <p:nvPr/>
        </p:nvSpPr>
        <p:spPr>
          <a:xfrm>
            <a:off x="581193" y="2438399"/>
            <a:ext cx="3415074" cy="3564467"/>
          </a:xfrm>
          <a:prstGeom prst="rect">
            <a:avLst/>
          </a:prstGeom>
        </p:spPr>
        <p:txBody>
          <a:bodyPr vert="horz" lIns="91440" tIns="45720" rIns="91440" bIns="45720" rtlCol="0" anchor="ctr">
            <a:normAutofit/>
          </a:bodyPr>
          <a:lstStyle/>
          <a:p>
            <a:pPr>
              <a:spcBef>
                <a:spcPct val="20000"/>
              </a:spcBef>
              <a:spcAft>
                <a:spcPts val="600"/>
              </a:spcAft>
              <a:buClr>
                <a:schemeClr val="accent2"/>
              </a:buClr>
              <a:buSzPct val="92000"/>
              <a:buFont typeface="Wingdings 2" panose="05020102010507070707" pitchFamily="18" charset="2"/>
              <a:buChar char=""/>
            </a:pPr>
            <a:r>
              <a:rPr lang="en-US" b="1" dirty="0">
                <a:solidFill>
                  <a:schemeClr val="bg1"/>
                </a:solidFill>
              </a:rPr>
              <a:t>Corruption can be seen through bribe, illicit gain, money laundering… Etc.</a:t>
            </a:r>
            <a:endParaRPr lang="en-US" dirty="0">
              <a:solidFill>
                <a:schemeClr val="bg1"/>
              </a:solidFill>
            </a:endParaRPr>
          </a:p>
          <a:p>
            <a:pPr>
              <a:spcBef>
                <a:spcPct val="20000"/>
              </a:spcBef>
              <a:spcAft>
                <a:spcPts val="600"/>
              </a:spcAft>
              <a:buClr>
                <a:schemeClr val="accent2"/>
              </a:buClr>
              <a:buSzPct val="92000"/>
              <a:buFont typeface="Wingdings 2" panose="05020102010507070707" pitchFamily="18" charset="2"/>
              <a:buChar char=""/>
            </a:pPr>
            <a:r>
              <a:rPr lang="en-US" sz="2000" b="1" dirty="0">
                <a:solidFill>
                  <a:schemeClr val="bg1"/>
                </a:solidFill>
              </a:rPr>
              <a:t>Most common type of corruption in the recent years in Kuwait</a:t>
            </a:r>
          </a:p>
          <a:p>
            <a:pPr algn="ctr">
              <a:spcBef>
                <a:spcPct val="20000"/>
              </a:spcBef>
              <a:spcAft>
                <a:spcPts val="600"/>
              </a:spcAft>
              <a:buClr>
                <a:schemeClr val="accent2"/>
              </a:buClr>
              <a:buSzPct val="92000"/>
              <a:buFont typeface="Wingdings 2" panose="05020102010507070707" pitchFamily="18" charset="2"/>
              <a:buChar char=""/>
            </a:pPr>
            <a:r>
              <a:rPr lang="en-US" sz="3200" b="1" dirty="0">
                <a:solidFill>
                  <a:srgbClr val="FFFF00"/>
                </a:solidFill>
              </a:rPr>
              <a:t>unexpected wealth</a:t>
            </a:r>
            <a:endParaRPr lang="en-US" sz="3200" dirty="0">
              <a:solidFill>
                <a:srgbClr val="FFFF00"/>
              </a:solidFill>
            </a:endParaRPr>
          </a:p>
          <a:p>
            <a:pPr marL="285750" indent="-285750">
              <a:spcBef>
                <a:spcPct val="20000"/>
              </a:spcBef>
              <a:spcAft>
                <a:spcPts val="600"/>
              </a:spcAft>
              <a:buClr>
                <a:schemeClr val="accent2"/>
              </a:buClr>
              <a:buSzPct val="92000"/>
              <a:buFont typeface="Wingdings 2" panose="05020102010507070707" pitchFamily="18" charset="2"/>
              <a:buChar char=""/>
            </a:pPr>
            <a:endParaRPr lang="en-US" dirty="0">
              <a:solidFill>
                <a:schemeClr val="bg1"/>
              </a:solidFill>
            </a:endParaRPr>
          </a:p>
        </p:txBody>
      </p:sp>
    </p:spTree>
    <p:extLst>
      <p:ext uri="{BB962C8B-B14F-4D97-AF65-F5344CB8AC3E}">
        <p14:creationId xmlns:p14="http://schemas.microsoft.com/office/powerpoint/2010/main" val="2601571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581192" y="702156"/>
            <a:ext cx="11306008" cy="1279044"/>
          </a:xfrm>
        </p:spPr>
        <p:txBody>
          <a:bodyPr vert="horz" lIns="91440" tIns="45720" rIns="91440" bIns="45720" rtlCol="0" anchor="b">
            <a:noAutofit/>
          </a:bodyPr>
          <a:lstStyle/>
          <a:p>
            <a:r>
              <a:rPr lang="en-US" sz="3600" dirty="0"/>
              <a:t>The Kuwait Investment Authority (KIA) Case</a:t>
            </a:r>
            <a:br>
              <a:rPr lang="en-US" sz="3600" dirty="0"/>
            </a:br>
            <a:endParaRPr lang="en-US" sz="3600" dirty="0"/>
          </a:p>
        </p:txBody>
      </p:sp>
      <p:sp>
        <p:nvSpPr>
          <p:cNvPr id="22" name="TextBox 21">
            <a:extLst>
              <a:ext uri="{FF2B5EF4-FFF2-40B4-BE49-F238E27FC236}">
                <a16:creationId xmlns:a16="http://schemas.microsoft.com/office/drawing/2014/main" id="{BA367629-CD4B-BF98-8B6C-5F49A5A953F5}"/>
              </a:ext>
            </a:extLst>
          </p:cNvPr>
          <p:cNvSpPr txBox="1"/>
          <p:nvPr/>
        </p:nvSpPr>
        <p:spPr>
          <a:xfrm>
            <a:off x="4374258" y="2180496"/>
            <a:ext cx="7242007" cy="3678303"/>
          </a:xfrm>
          <a:prstGeom prst="rect">
            <a:avLst/>
          </a:prstGeom>
        </p:spPr>
        <p:txBody>
          <a:bodyPr vert="horz" lIns="91440" tIns="45720" rIns="91440" bIns="45720" rtlCol="0" anchor="ctr">
            <a:noAutofit/>
          </a:bodyPr>
          <a:lstStyle/>
          <a:p>
            <a:pPr>
              <a:spcBef>
                <a:spcPct val="20000"/>
              </a:spcBef>
              <a:spcAft>
                <a:spcPts val="600"/>
              </a:spcAft>
              <a:buClr>
                <a:schemeClr val="accent2"/>
              </a:buClr>
              <a:buSzPct val="92000"/>
              <a:buFont typeface="Wingdings 2" panose="05020102010507070707" pitchFamily="18" charset="2"/>
              <a:buChar char=""/>
            </a:pPr>
            <a:endParaRPr lang="en-US" sz="2800" dirty="0">
              <a:solidFill>
                <a:schemeClr val="tx2"/>
              </a:solidFill>
            </a:endParaRPr>
          </a:p>
          <a:p>
            <a:pPr marL="285750" indent="-285750">
              <a:spcBef>
                <a:spcPct val="20000"/>
              </a:spcBef>
              <a:spcAft>
                <a:spcPts val="600"/>
              </a:spcAft>
              <a:buClr>
                <a:schemeClr val="accent2"/>
              </a:buClr>
              <a:buSzPct val="92000"/>
              <a:buFont typeface="Wingdings 2" panose="05020102010507070707" pitchFamily="18" charset="2"/>
              <a:buChar char=""/>
            </a:pPr>
            <a:r>
              <a:rPr lang="en-GB" sz="2800" dirty="0"/>
              <a:t>public officials and trustees, including members of the royal family, had been involved in the theft of </a:t>
            </a:r>
            <a:r>
              <a:rPr lang="en-GB" sz="2800" dirty="0">
                <a:solidFill>
                  <a:srgbClr val="FF0000"/>
                </a:solidFill>
              </a:rPr>
              <a:t>$6 billion</a:t>
            </a:r>
          </a:p>
          <a:p>
            <a:pPr marL="285750" indent="-285750">
              <a:spcBef>
                <a:spcPct val="20000"/>
              </a:spcBef>
              <a:spcAft>
                <a:spcPts val="600"/>
              </a:spcAft>
              <a:buClr>
                <a:schemeClr val="accent2"/>
              </a:buClr>
              <a:buSzPct val="92000"/>
              <a:buFont typeface="Wingdings 2" panose="05020102010507070707" pitchFamily="18" charset="2"/>
              <a:buChar char=""/>
            </a:pPr>
            <a:r>
              <a:rPr lang="en-GB" sz="2800" dirty="0"/>
              <a:t>civil action took place in the UK in 1999 - awarded damages to the value of $687 million due to the value of the funds that had been stolen. </a:t>
            </a:r>
            <a:endParaRPr lang="en-US" sz="2800" dirty="0">
              <a:solidFill>
                <a:schemeClr val="tx2"/>
              </a:solidFill>
            </a:endParaRPr>
          </a:p>
        </p:txBody>
      </p:sp>
      <p:pic>
        <p:nvPicPr>
          <p:cNvPr id="26" name="Content Placeholder 25" descr="Logo, company name&#10;&#10;Description automatically generated">
            <a:extLst>
              <a:ext uri="{FF2B5EF4-FFF2-40B4-BE49-F238E27FC236}">
                <a16:creationId xmlns:a16="http://schemas.microsoft.com/office/drawing/2014/main" id="{EEECC90F-C90E-3696-A5DD-B9DC4BAB9A07}"/>
              </a:ext>
            </a:extLst>
          </p:cNvPr>
          <p:cNvPicPr>
            <a:picLocks noGrp="1" noChangeAspect="1"/>
          </p:cNvPicPr>
          <p:nvPr>
            <p:ph idx="1"/>
          </p:nvPr>
        </p:nvPicPr>
        <p:blipFill>
          <a:blip r:embed="rId2"/>
          <a:stretch>
            <a:fillRect/>
          </a:stretch>
        </p:blipFill>
        <p:spPr>
          <a:xfrm>
            <a:off x="364018" y="2477606"/>
            <a:ext cx="4010240" cy="3678238"/>
          </a:xfrm>
        </p:spPr>
      </p:pic>
    </p:spTree>
    <p:extLst>
      <p:ext uri="{BB962C8B-B14F-4D97-AF65-F5344CB8AC3E}">
        <p14:creationId xmlns:p14="http://schemas.microsoft.com/office/powerpoint/2010/main" val="925955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581192" y="999201"/>
            <a:ext cx="11029616" cy="1013800"/>
          </a:xfrm>
        </p:spPr>
        <p:txBody>
          <a:bodyPr vert="horz" lIns="91440" tIns="45720" rIns="91440" bIns="45720" rtlCol="0" anchor="b">
            <a:noAutofit/>
          </a:bodyPr>
          <a:lstStyle/>
          <a:p>
            <a:r>
              <a:rPr lang="en-US" sz="3600" dirty="0"/>
              <a:t>The Kuwait OIL TANKER COMPANY (KOTC) Case</a:t>
            </a:r>
            <a:br>
              <a:rPr lang="en-US" sz="3600" dirty="0"/>
            </a:br>
            <a:endParaRPr lang="en-US" sz="3600" dirty="0"/>
          </a:p>
        </p:txBody>
      </p:sp>
      <p:sp>
        <p:nvSpPr>
          <p:cNvPr id="22" name="TextBox 21">
            <a:extLst>
              <a:ext uri="{FF2B5EF4-FFF2-40B4-BE49-F238E27FC236}">
                <a16:creationId xmlns:a16="http://schemas.microsoft.com/office/drawing/2014/main" id="{BA367629-CD4B-BF98-8B6C-5F49A5A953F5}"/>
              </a:ext>
            </a:extLst>
          </p:cNvPr>
          <p:cNvSpPr txBox="1"/>
          <p:nvPr/>
        </p:nvSpPr>
        <p:spPr>
          <a:xfrm>
            <a:off x="4475858" y="2180496"/>
            <a:ext cx="7140407" cy="3678303"/>
          </a:xfrm>
          <a:prstGeom prst="rect">
            <a:avLst/>
          </a:prstGeom>
        </p:spPr>
        <p:txBody>
          <a:bodyPr vert="horz" lIns="91440" tIns="45720" rIns="91440" bIns="45720" rtlCol="0" anchor="ctr">
            <a:normAutofit/>
          </a:bodyPr>
          <a:lstStyle/>
          <a:p>
            <a:pPr>
              <a:spcBef>
                <a:spcPct val="20000"/>
              </a:spcBef>
              <a:spcAft>
                <a:spcPts val="600"/>
              </a:spcAft>
              <a:buClr>
                <a:schemeClr val="accent2"/>
              </a:buClr>
              <a:buSzPct val="92000"/>
              <a:buFont typeface="Wingdings 2" panose="05020102010507070707" pitchFamily="18" charset="2"/>
              <a:buChar char=""/>
            </a:pPr>
            <a:r>
              <a:rPr lang="en-GB" sz="2400" dirty="0"/>
              <a:t>four public officials had been involved in an embezzlement, for which Kuwait was awarded </a:t>
            </a:r>
            <a:r>
              <a:rPr lang="en-GB" sz="2400" dirty="0">
                <a:solidFill>
                  <a:srgbClr val="FF0000"/>
                </a:solidFill>
              </a:rPr>
              <a:t>$137 million in damages. </a:t>
            </a:r>
            <a:endParaRPr lang="en-US" sz="2400" dirty="0">
              <a:solidFill>
                <a:srgbClr val="FF0000"/>
              </a:solidFill>
            </a:endParaRPr>
          </a:p>
        </p:txBody>
      </p:sp>
      <p:pic>
        <p:nvPicPr>
          <p:cNvPr id="17" name="Content Placeholder 16" descr="Logo, company name&#10;&#10;Description automatically generated">
            <a:extLst>
              <a:ext uri="{FF2B5EF4-FFF2-40B4-BE49-F238E27FC236}">
                <a16:creationId xmlns:a16="http://schemas.microsoft.com/office/drawing/2014/main" id="{82D809C1-0691-80F9-4CDE-8A072CEFB1A4}"/>
              </a:ext>
            </a:extLst>
          </p:cNvPr>
          <p:cNvPicPr>
            <a:picLocks noGrp="1" noChangeAspect="1"/>
          </p:cNvPicPr>
          <p:nvPr>
            <p:ph idx="1"/>
          </p:nvPr>
        </p:nvPicPr>
        <p:blipFill>
          <a:blip r:embed="rId2"/>
          <a:stretch>
            <a:fillRect/>
          </a:stretch>
        </p:blipFill>
        <p:spPr>
          <a:xfrm>
            <a:off x="411858" y="2180496"/>
            <a:ext cx="3373220" cy="3373220"/>
          </a:xfrm>
        </p:spPr>
      </p:pic>
    </p:spTree>
    <p:extLst>
      <p:ext uri="{BB962C8B-B14F-4D97-AF65-F5344CB8AC3E}">
        <p14:creationId xmlns:p14="http://schemas.microsoft.com/office/powerpoint/2010/main" val="4294403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581192" y="803755"/>
            <a:ext cx="11610808" cy="1219777"/>
          </a:xfrm>
        </p:spPr>
        <p:txBody>
          <a:bodyPr vert="horz" lIns="91440" tIns="45720" rIns="91440" bIns="45720" rtlCol="0" anchor="b">
            <a:noAutofit/>
          </a:bodyPr>
          <a:lstStyle/>
          <a:p>
            <a:r>
              <a:rPr lang="en-US" sz="3600" dirty="0"/>
              <a:t>Al-</a:t>
            </a:r>
            <a:r>
              <a:rPr lang="en-US" sz="3600" dirty="0" err="1"/>
              <a:t>Rajaan</a:t>
            </a:r>
            <a:r>
              <a:rPr lang="en-US" sz="3600" dirty="0"/>
              <a:t>  CASE</a:t>
            </a:r>
            <a:br>
              <a:rPr lang="en-US" sz="3600" dirty="0"/>
            </a:br>
            <a:endParaRPr lang="en-US" sz="3600" dirty="0"/>
          </a:p>
        </p:txBody>
      </p:sp>
      <p:pic>
        <p:nvPicPr>
          <p:cNvPr id="4" name="Picture 3">
            <a:extLst>
              <a:ext uri="{FF2B5EF4-FFF2-40B4-BE49-F238E27FC236}">
                <a16:creationId xmlns:a16="http://schemas.microsoft.com/office/drawing/2014/main" id="{E49EAD00-BF68-2E39-BB4A-49CC123B19BF}"/>
              </a:ext>
            </a:extLst>
          </p:cNvPr>
          <p:cNvPicPr>
            <a:picLocks noChangeAspect="1"/>
          </p:cNvPicPr>
          <p:nvPr/>
        </p:nvPicPr>
        <p:blipFill rotWithShape="1">
          <a:blip r:embed="rId2"/>
          <a:srcRect l="25553" r="14553"/>
          <a:stretch/>
        </p:blipFill>
        <p:spPr>
          <a:xfrm>
            <a:off x="448733" y="1921933"/>
            <a:ext cx="3285068" cy="4284711"/>
          </a:xfrm>
          <a:prstGeom prst="rect">
            <a:avLst/>
          </a:prstGeom>
        </p:spPr>
      </p:pic>
      <p:sp>
        <p:nvSpPr>
          <p:cNvPr id="7" name="Content Placeholder 6">
            <a:extLst>
              <a:ext uri="{FF2B5EF4-FFF2-40B4-BE49-F238E27FC236}">
                <a16:creationId xmlns:a16="http://schemas.microsoft.com/office/drawing/2014/main" id="{FB0665B5-99B3-F394-ADDA-3B564E56D073}"/>
              </a:ext>
            </a:extLst>
          </p:cNvPr>
          <p:cNvSpPr>
            <a:spLocks noGrp="1"/>
          </p:cNvSpPr>
          <p:nvPr>
            <p:ph idx="1"/>
          </p:nvPr>
        </p:nvSpPr>
        <p:spPr>
          <a:xfrm>
            <a:off x="4475858" y="2180496"/>
            <a:ext cx="7140407" cy="3678303"/>
          </a:xfrm>
        </p:spPr>
        <p:txBody>
          <a:bodyPr vert="horz" lIns="91440" tIns="45720" rIns="91440" bIns="45720" rtlCol="0" anchor="ctr">
            <a:normAutofit lnSpcReduction="10000"/>
          </a:bodyPr>
          <a:lstStyle/>
          <a:p>
            <a:r>
              <a:rPr lang="en-GB" sz="2400" dirty="0"/>
              <a:t>Fahad Al </a:t>
            </a:r>
            <a:r>
              <a:rPr lang="en-GB" sz="2400" dirty="0" err="1"/>
              <a:t>Rajaan</a:t>
            </a:r>
            <a:r>
              <a:rPr lang="en-GB" sz="2400" dirty="0"/>
              <a:t> who is a former head of Kuwait’s national pension fund is now living as a fugitive in London</a:t>
            </a:r>
          </a:p>
          <a:p>
            <a:r>
              <a:rPr lang="en-GB" sz="2400" dirty="0"/>
              <a:t>He has been accused of stealing nearly </a:t>
            </a:r>
            <a:r>
              <a:rPr lang="en-GB" sz="2400" b="1" dirty="0">
                <a:solidFill>
                  <a:srgbClr val="FF0000"/>
                </a:solidFill>
              </a:rPr>
              <a:t>$850 million </a:t>
            </a:r>
            <a:r>
              <a:rPr lang="en-GB" sz="2400" dirty="0"/>
              <a:t>from </a:t>
            </a:r>
            <a:r>
              <a:rPr lang="en-GB" sz="2400" b="1" dirty="0"/>
              <a:t>Kuwait's Public Institution for Social Security (PIFSS) </a:t>
            </a:r>
            <a:r>
              <a:rPr lang="en-GB" sz="2400" dirty="0"/>
              <a:t>by securing secret commissions from banks in return for investing funds with them fund, which he headed for three decades.</a:t>
            </a:r>
          </a:p>
          <a:p>
            <a:r>
              <a:rPr lang="en-GB" sz="2400" b="1" dirty="0"/>
              <a:t>His case is still being held in court </a:t>
            </a:r>
            <a:endParaRPr lang="en-US" sz="2400" b="1" dirty="0"/>
          </a:p>
        </p:txBody>
      </p:sp>
    </p:spTree>
    <p:extLst>
      <p:ext uri="{BB962C8B-B14F-4D97-AF65-F5344CB8AC3E}">
        <p14:creationId xmlns:p14="http://schemas.microsoft.com/office/powerpoint/2010/main" val="1377829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89AAF-C2F7-D318-08A7-5D0645D27B7C}"/>
              </a:ext>
            </a:extLst>
          </p:cNvPr>
          <p:cNvSpPr>
            <a:spLocks noGrp="1"/>
          </p:cNvSpPr>
          <p:nvPr>
            <p:ph type="title"/>
          </p:nvPr>
        </p:nvSpPr>
        <p:spPr>
          <a:xfrm>
            <a:off x="369490" y="484811"/>
            <a:ext cx="11306008" cy="1279044"/>
          </a:xfrm>
        </p:spPr>
        <p:txBody>
          <a:bodyPr vert="horz" lIns="91440" tIns="45720" rIns="91440" bIns="45720" rtlCol="0" anchor="b">
            <a:noAutofit/>
          </a:bodyPr>
          <a:lstStyle/>
          <a:p>
            <a:pPr algn="ctr"/>
            <a:r>
              <a:rPr lang="en-US" sz="8000" dirty="0">
                <a:solidFill>
                  <a:srgbClr val="FFFF00"/>
                </a:solidFill>
              </a:rPr>
              <a:t>2 </a:t>
            </a:r>
            <a:r>
              <a:rPr lang="en-US" sz="4800" dirty="0"/>
              <a:t>	Questions to be considered</a:t>
            </a:r>
          </a:p>
        </p:txBody>
      </p:sp>
      <p:sp>
        <p:nvSpPr>
          <p:cNvPr id="5" name="Oval 4">
            <a:extLst>
              <a:ext uri="{FF2B5EF4-FFF2-40B4-BE49-F238E27FC236}">
                <a16:creationId xmlns:a16="http://schemas.microsoft.com/office/drawing/2014/main" id="{9177514A-A970-32C9-56A7-7865F5B0B825}"/>
              </a:ext>
            </a:extLst>
          </p:cNvPr>
          <p:cNvSpPr/>
          <p:nvPr/>
        </p:nvSpPr>
        <p:spPr>
          <a:xfrm>
            <a:off x="768266" y="2349234"/>
            <a:ext cx="3386174" cy="14900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t>Is it reasonable?</a:t>
            </a:r>
          </a:p>
        </p:txBody>
      </p:sp>
      <p:sp>
        <p:nvSpPr>
          <p:cNvPr id="15" name="Oval 14">
            <a:extLst>
              <a:ext uri="{FF2B5EF4-FFF2-40B4-BE49-F238E27FC236}">
                <a16:creationId xmlns:a16="http://schemas.microsoft.com/office/drawing/2014/main" id="{96EA7C57-23CE-C467-C872-9F77E4B120F0}"/>
              </a:ext>
            </a:extLst>
          </p:cNvPr>
          <p:cNvSpPr/>
          <p:nvPr/>
        </p:nvSpPr>
        <p:spPr>
          <a:xfrm>
            <a:off x="7399745" y="3179593"/>
            <a:ext cx="4023990" cy="16561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200" u="sng" dirty="0"/>
              <a:t>Are the sources  legitimate</a:t>
            </a:r>
            <a:endParaRPr lang="en-GB" sz="3200" dirty="0"/>
          </a:p>
        </p:txBody>
      </p:sp>
      <p:sp>
        <p:nvSpPr>
          <p:cNvPr id="8" name="Arc 7">
            <a:extLst>
              <a:ext uri="{FF2B5EF4-FFF2-40B4-BE49-F238E27FC236}">
                <a16:creationId xmlns:a16="http://schemas.microsoft.com/office/drawing/2014/main" id="{D4B19F26-9E28-0F15-AE4E-0EEFB46324DF}"/>
              </a:ext>
            </a:extLst>
          </p:cNvPr>
          <p:cNvSpPr/>
          <p:nvPr/>
        </p:nvSpPr>
        <p:spPr>
          <a:xfrm>
            <a:off x="566236" y="2761777"/>
            <a:ext cx="7176408" cy="2069397"/>
          </a:xfrm>
          <a:prstGeom prst="arc">
            <a:avLst>
              <a:gd name="adj1" fmla="val 16200000"/>
              <a:gd name="adj2" fmla="val 21375524"/>
            </a:avLst>
          </a:prstGeom>
          <a:ln>
            <a:headEnd type="arrow" w="med" len="med"/>
            <a:tailEnd type="arrow" w="med" len="med"/>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9" name="TextBox 8">
            <a:extLst>
              <a:ext uri="{FF2B5EF4-FFF2-40B4-BE49-F238E27FC236}">
                <a16:creationId xmlns:a16="http://schemas.microsoft.com/office/drawing/2014/main" id="{710558F5-7CB8-D6A4-839F-A2BA05137DDD}"/>
              </a:ext>
            </a:extLst>
          </p:cNvPr>
          <p:cNvSpPr txBox="1"/>
          <p:nvPr/>
        </p:nvSpPr>
        <p:spPr>
          <a:xfrm>
            <a:off x="5484145" y="3131433"/>
            <a:ext cx="3386174" cy="707886"/>
          </a:xfrm>
          <a:prstGeom prst="rect">
            <a:avLst/>
          </a:prstGeom>
          <a:noFill/>
        </p:spPr>
        <p:txBody>
          <a:bodyPr wrap="square" rtlCol="0">
            <a:spAutoFit/>
          </a:bodyPr>
          <a:lstStyle/>
          <a:p>
            <a:r>
              <a:rPr lang="en-US" sz="4000" dirty="0">
                <a:solidFill>
                  <a:srgbClr val="FF0000"/>
                </a:solidFill>
              </a:rPr>
              <a:t>IF SO</a:t>
            </a:r>
          </a:p>
        </p:txBody>
      </p:sp>
      <p:sp>
        <p:nvSpPr>
          <p:cNvPr id="10" name="Frame 9">
            <a:extLst>
              <a:ext uri="{FF2B5EF4-FFF2-40B4-BE49-F238E27FC236}">
                <a16:creationId xmlns:a16="http://schemas.microsoft.com/office/drawing/2014/main" id="{EA95F543-ADB7-9B02-3626-683B2A2DBC57}"/>
              </a:ext>
            </a:extLst>
          </p:cNvPr>
          <p:cNvSpPr/>
          <p:nvPr/>
        </p:nvSpPr>
        <p:spPr>
          <a:xfrm>
            <a:off x="369491" y="5106029"/>
            <a:ext cx="6252842" cy="1409071"/>
          </a:xfrm>
          <a:prstGeom prst="fram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8C6CE30A-11A0-E006-7CE8-157BF5DD5772}"/>
              </a:ext>
            </a:extLst>
          </p:cNvPr>
          <p:cNvSpPr txBox="1"/>
          <p:nvPr/>
        </p:nvSpPr>
        <p:spPr>
          <a:xfrm>
            <a:off x="566236" y="5407104"/>
            <a:ext cx="6252842" cy="1107996"/>
          </a:xfrm>
          <a:prstGeom prst="rect">
            <a:avLst/>
          </a:prstGeom>
          <a:noFill/>
        </p:spPr>
        <p:txBody>
          <a:bodyPr wrap="square" rtlCol="0">
            <a:spAutoFit/>
          </a:bodyPr>
          <a:lstStyle/>
          <a:p>
            <a:r>
              <a:rPr lang="en-GB" sz="2400" dirty="0"/>
              <a:t>If, a failure to answer = </a:t>
            </a:r>
            <a:r>
              <a:rPr lang="en-GB" sz="2400" b="1" dirty="0"/>
              <a:t>unexpected wealth occur. </a:t>
            </a:r>
          </a:p>
          <a:p>
            <a:endParaRPr lang="en-US" dirty="0"/>
          </a:p>
        </p:txBody>
      </p:sp>
    </p:spTree>
    <p:extLst>
      <p:ext uri="{BB962C8B-B14F-4D97-AF65-F5344CB8AC3E}">
        <p14:creationId xmlns:p14="http://schemas.microsoft.com/office/powerpoint/2010/main" val="338032339"/>
      </p:ext>
    </p:extLst>
  </p:cSld>
  <p:clrMapOvr>
    <a:masterClrMapping/>
  </p:clrMapOvr>
</p:sld>
</file>

<file path=ppt/theme/theme1.xml><?xml version="1.0" encoding="utf-8"?>
<a:theme xmlns:a="http://schemas.openxmlformats.org/drawingml/2006/main" name="Dividend">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docProps/app.xml><?xml version="1.0" encoding="utf-8"?>
<Properties xmlns="http://schemas.openxmlformats.org/officeDocument/2006/extended-properties" xmlns:vt="http://schemas.openxmlformats.org/officeDocument/2006/docPropsVTypes">
  <Template>{47192A8D-138F-C940-A00A-F61A1AC08D61}tf10001123</Template>
  <TotalTime>41869</TotalTime>
  <Words>771</Words>
  <Application>Microsoft Macintosh PowerPoint</Application>
  <PresentationFormat>Widescreen</PresentationFormat>
  <Paragraphs>80</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Calibri</vt:lpstr>
      <vt:lpstr>Gill Sans MT</vt:lpstr>
      <vt:lpstr>Lato Light</vt:lpstr>
      <vt:lpstr>Open Sans</vt:lpstr>
      <vt:lpstr>Poppins</vt:lpstr>
      <vt:lpstr>Wingdings 2</vt:lpstr>
      <vt:lpstr>Dividend</vt:lpstr>
      <vt:lpstr>PowerPoint Presentation</vt:lpstr>
      <vt:lpstr>PowerPoint Presentation</vt:lpstr>
      <vt:lpstr> History of Kuwait</vt:lpstr>
      <vt:lpstr> History of laws combating corruption</vt:lpstr>
      <vt:lpstr>combating corruption</vt:lpstr>
      <vt:lpstr>The Kuwait Investment Authority (KIA) Case </vt:lpstr>
      <vt:lpstr>The Kuwait OIL TANKER COMPANY (KOTC) Case </vt:lpstr>
      <vt:lpstr>Al-Rajaan  CASE </vt:lpstr>
      <vt:lpstr>2  Questions to be considered</vt:lpstr>
      <vt:lpstr>CRIMINAL VS CIVIL</vt:lpstr>
      <vt:lpstr>PROSECUTION  </vt:lpstr>
      <vt:lpstr>STAR Initiative </vt:lpstr>
      <vt:lpstr>OTHER JURISDICTIONS</vt:lpstr>
      <vt:lpstr>PowerPoint Presentation</vt:lpstr>
      <vt:lpstr>Thankyou for listening!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Aminah F. Al wehaib</dc:creator>
  <cp:lastModifiedBy>Aminah F. Al wehaib</cp:lastModifiedBy>
  <cp:revision>26</cp:revision>
  <dcterms:created xsi:type="dcterms:W3CDTF">2022-05-16T14:51:13Z</dcterms:created>
  <dcterms:modified xsi:type="dcterms:W3CDTF">2022-06-28T17:13:55Z</dcterms:modified>
</cp:coreProperties>
</file>